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89" r:id="rId3"/>
    <p:sldId id="257" r:id="rId4"/>
    <p:sldId id="259" r:id="rId5"/>
    <p:sldId id="261" r:id="rId6"/>
    <p:sldId id="263" r:id="rId7"/>
    <p:sldId id="264" r:id="rId8"/>
    <p:sldId id="293" r:id="rId9"/>
    <p:sldId id="295" r:id="rId10"/>
    <p:sldId id="296" r:id="rId11"/>
    <p:sldId id="294" r:id="rId12"/>
    <p:sldId id="265" r:id="rId13"/>
    <p:sldId id="267" r:id="rId14"/>
    <p:sldId id="268" r:id="rId15"/>
    <p:sldId id="269" r:id="rId16"/>
    <p:sldId id="273" r:id="rId17"/>
    <p:sldId id="270" r:id="rId18"/>
    <p:sldId id="271" r:id="rId19"/>
    <p:sldId id="274" r:id="rId20"/>
    <p:sldId id="275" r:id="rId21"/>
    <p:sldId id="276" r:id="rId22"/>
    <p:sldId id="277" r:id="rId23"/>
    <p:sldId id="278" r:id="rId24"/>
    <p:sldId id="272" r:id="rId25"/>
    <p:sldId id="280" r:id="rId26"/>
    <p:sldId id="279" r:id="rId27"/>
    <p:sldId id="281" r:id="rId28"/>
    <p:sldId id="285" r:id="rId29"/>
    <p:sldId id="282" r:id="rId30"/>
    <p:sldId id="283" r:id="rId31"/>
    <p:sldId id="284" r:id="rId32"/>
    <p:sldId id="286" r:id="rId33"/>
    <p:sldId id="288" r:id="rId34"/>
    <p:sldId id="290" r:id="rId35"/>
    <p:sldId id="291" r:id="rId36"/>
    <p:sldId id="292" r:id="rId37"/>
    <p:sldId id="29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A3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05" autoAdjust="0"/>
  </p:normalViewPr>
  <p:slideViewPr>
    <p:cSldViewPr>
      <p:cViewPr>
        <p:scale>
          <a:sx n="100" d="100"/>
          <a:sy n="100" d="100"/>
        </p:scale>
        <p:origin x="-51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B5D7D1-8391-4230-A4A8-BFF5DA7B080C}" type="datetimeFigureOut">
              <a:rPr lang="en-US" smtClean="0"/>
              <a:t>8/14/2015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C10D0-7257-457B-8D2F-EC1AB1A1CFFF}" type="slidenum">
              <a:rPr lang="en-US" smtClean="0"/>
              <a:t>‹#›</a:t>
            </a:fld>
            <a:endParaRPr lang="en-US" dirty="0"/>
          </a:p>
        </p:txBody>
      </p:sp>
    </p:spTree>
    <p:extLst>
      <p:ext uri="{BB962C8B-B14F-4D97-AF65-F5344CB8AC3E}">
        <p14:creationId xmlns:p14="http://schemas.microsoft.com/office/powerpoint/2010/main" val="65626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cbi.nlm.nih.gov/pmc/articles/PMC1447231/table/t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of quotation:</a:t>
            </a:r>
            <a:r>
              <a:rPr lang="en-US" baseline="0" dirty="0" smtClean="0"/>
              <a:t> Lewis Mumford, “The Neighborhood and the Neighborhood Unit,” </a:t>
            </a:r>
            <a:r>
              <a:rPr lang="en-US" i="1" baseline="0" dirty="0" smtClean="0"/>
              <a:t>The Town Planning Review</a:t>
            </a:r>
            <a:r>
              <a:rPr lang="en-US" baseline="0" dirty="0" smtClean="0"/>
              <a:t>, 1954, Vol. 24, No. 4, p. 269.</a:t>
            </a:r>
          </a:p>
        </p:txBody>
      </p:sp>
      <p:sp>
        <p:nvSpPr>
          <p:cNvPr id="4" name="Slide Number Placeholder 3"/>
          <p:cNvSpPr>
            <a:spLocks noGrp="1"/>
          </p:cNvSpPr>
          <p:nvPr>
            <p:ph type="sldNum" sz="quarter" idx="10"/>
          </p:nvPr>
        </p:nvSpPr>
        <p:spPr/>
        <p:txBody>
          <a:bodyPr/>
          <a:lstStyle/>
          <a:p>
            <a:fld id="{2EAC10D0-7257-457B-8D2F-EC1AB1A1CFFF}" type="slidenum">
              <a:rPr lang="en-US" smtClean="0"/>
              <a:t>2</a:t>
            </a:fld>
            <a:endParaRPr lang="en-US" dirty="0"/>
          </a:p>
        </p:txBody>
      </p:sp>
    </p:spTree>
    <p:extLst>
      <p:ext uri="{BB962C8B-B14F-4D97-AF65-F5344CB8AC3E}">
        <p14:creationId xmlns:p14="http://schemas.microsoft.com/office/powerpoint/2010/main" val="192962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http://silvertipconsultants.com/Projects/Silver_Sage/PICT0891-a.jpg</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15</a:t>
            </a:fld>
            <a:endParaRPr lang="en-US" dirty="0"/>
          </a:p>
        </p:txBody>
      </p:sp>
    </p:spTree>
    <p:extLst>
      <p:ext uri="{BB962C8B-B14F-4D97-AF65-F5344CB8AC3E}">
        <p14:creationId xmlns:p14="http://schemas.microsoft.com/office/powerpoint/2010/main" val="1745239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http://www.carolwoods.org/wp-content/gallery/phototour/building-1_new.jpg</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16</a:t>
            </a:fld>
            <a:endParaRPr lang="en-US" dirty="0"/>
          </a:p>
        </p:txBody>
      </p:sp>
    </p:spTree>
    <p:extLst>
      <p:ext uri="{BB962C8B-B14F-4D97-AF65-F5344CB8AC3E}">
        <p14:creationId xmlns:p14="http://schemas.microsoft.com/office/powerpoint/2010/main" val="2757596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http://www.charleshouse.org/Newsletters/spring2010.pdf</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17</a:t>
            </a:fld>
            <a:endParaRPr lang="en-US" dirty="0"/>
          </a:p>
        </p:txBody>
      </p:sp>
    </p:spTree>
    <p:extLst>
      <p:ext uri="{BB962C8B-B14F-4D97-AF65-F5344CB8AC3E}">
        <p14:creationId xmlns:p14="http://schemas.microsoft.com/office/powerpoint/2010/main" val="3729243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http://www.charleshouse.org/images/CH.front.jpg</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18</a:t>
            </a:fld>
            <a:endParaRPr lang="en-US" dirty="0"/>
          </a:p>
        </p:txBody>
      </p:sp>
    </p:spTree>
    <p:extLst>
      <p:ext uri="{BB962C8B-B14F-4D97-AF65-F5344CB8AC3E}">
        <p14:creationId xmlns:p14="http://schemas.microsoft.com/office/powerpoint/2010/main" val="2456002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 on home care aides: </a:t>
            </a:r>
            <a:r>
              <a:rPr lang="en-US" i="1" dirty="0" smtClean="0"/>
              <a:t>Home Care Aides at a Glance</a:t>
            </a:r>
            <a:r>
              <a:rPr lang="en-US" dirty="0" smtClean="0"/>
              <a:t>, Facts 5, Paraprofessional Healthcare</a:t>
            </a:r>
            <a:r>
              <a:rPr lang="en-US" baseline="0" dirty="0" smtClean="0"/>
              <a:t> Institute, Bronx, NY,</a:t>
            </a:r>
            <a:r>
              <a:rPr lang="en-US" dirty="0" smtClean="0"/>
              <a:t> 2014, </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19</a:t>
            </a:fld>
            <a:endParaRPr lang="en-US" dirty="0"/>
          </a:p>
        </p:txBody>
      </p:sp>
    </p:spTree>
    <p:extLst>
      <p:ext uri="{BB962C8B-B14F-4D97-AF65-F5344CB8AC3E}">
        <p14:creationId xmlns:p14="http://schemas.microsoft.com/office/powerpoint/2010/main" val="3151359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source: </a:t>
            </a:r>
            <a:r>
              <a:rPr lang="en-US" dirty="0" smtClean="0"/>
              <a:t>http://www.neptl.org/wp-content/uploads/2010/07/tools.jpg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Resource</a:t>
            </a:r>
            <a:r>
              <a:rPr lang="en-US" baseline="0" dirty="0" smtClean="0"/>
              <a:t> on the sharing economy: Gaya Erlandson and Janelle Orsi, “The Sharing Solution,” in Janice M. Blanchard, </a:t>
            </a:r>
            <a:r>
              <a:rPr lang="en-US" i="1" baseline="0" dirty="0" smtClean="0"/>
              <a:t>Aging in Community</a:t>
            </a:r>
            <a:r>
              <a:rPr lang="en-US" i="0" baseline="0" dirty="0" smtClean="0"/>
              <a:t>, revised edition, Chapel Hill, NC: Second Journey Publications, 2013, pp</a:t>
            </a:r>
            <a:r>
              <a:rPr lang="en-US" baseline="0" dirty="0" smtClean="0"/>
              <a:t>. 139-152.</a:t>
            </a:r>
            <a:endParaRPr lang="en-US" dirty="0" smtClean="0"/>
          </a:p>
          <a:p>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20</a:t>
            </a:fld>
            <a:endParaRPr lang="en-US" dirty="0"/>
          </a:p>
        </p:txBody>
      </p:sp>
    </p:spTree>
    <p:extLst>
      <p:ext uri="{BB962C8B-B14F-4D97-AF65-F5344CB8AC3E}">
        <p14:creationId xmlns:p14="http://schemas.microsoft.com/office/powerpoint/2010/main" val="1388909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http://farm2.static.flickr.com/1397/1306524688_caebb3e99e.jpg?v=0</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Resources on gardening, including food gardens: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Donna Wang and Thalia Macmillan, “The Benefits of Gardening for Older Adults: A Systematic Review of the Literature,” </a:t>
            </a:r>
            <a:r>
              <a:rPr lang="en-US" i="1" dirty="0" smtClean="0"/>
              <a:t>Activities, Adaptation and Aging</a:t>
            </a:r>
            <a:r>
              <a:rPr lang="en-US" dirty="0" smtClean="0"/>
              <a:t> , 2013, Vol. 37, No. 2, pp. 153-181.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article systematically reviews evidence for gardening as a beneficial activity for older adults. The authors reviewed 22 articles that assessed the benefits of gardening for both community-dwelling and institutionalized older adults. Through various research designs (quantitative and qualitative) and measurements utilized, the results reveal that gardening can be an activity that promotes overall health and quality of life, physical strength, fitness and flexibility, cognitive ability, and socialization. The implementation of various aspects of gardening as health-promoting activities transcend contexts of practice and disciplines and can be used in urban and rural communities as both individual and group activities.” (p. 153)</a:t>
            </a:r>
          </a:p>
          <a:p>
            <a:endParaRPr lang="en-US" dirty="0" smtClean="0"/>
          </a:p>
          <a:p>
            <a:r>
              <a:rPr lang="en-US" sz="1200" b="0" i="0" u="none" strike="noStrike" kern="1200" baseline="0" dirty="0" smtClean="0">
                <a:solidFill>
                  <a:schemeClr val="tx1"/>
                </a:solidFill>
                <a:latin typeface="+mn-lt"/>
                <a:ea typeface="+mn-ea"/>
                <a:cs typeface="+mn-cs"/>
              </a:rPr>
              <a:t>Ulrich Schmutz, Margi Lennartsson, Sarah Williams, Maria Devereaux and Gareth Davies, The Benefits of Gardening and Food Growing for Health and Wellbeing, Garden Organic and Sustain, Coventry, UK 2014.</a:t>
            </a:r>
          </a:p>
          <a:p>
            <a:r>
              <a:rPr lang="en-US" sz="1200" b="0" i="0" u="none" strike="noStrike" kern="1200" baseline="0" dirty="0" smtClean="0">
                <a:solidFill>
                  <a:schemeClr val="tx1"/>
                </a:solidFill>
                <a:latin typeface="+mn-lt"/>
                <a:ea typeface="+mn-ea"/>
                <a:cs typeface="+mn-cs"/>
              </a:rPr>
              <a:t>“This review of the scientific literature set out to demonstrate the strength of evidence for the</a:t>
            </a:r>
          </a:p>
          <a:p>
            <a:r>
              <a:rPr lang="en-US" sz="1200" b="0" i="0" u="none" strike="noStrike" kern="1200" baseline="0" dirty="0" smtClean="0">
                <a:solidFill>
                  <a:schemeClr val="tx1"/>
                </a:solidFill>
                <a:latin typeface="+mn-lt"/>
                <a:ea typeface="+mn-ea"/>
                <a:cs typeface="+mn-cs"/>
              </a:rPr>
              <a:t>benefits of gardening and food growing for physical and mental health and wellbeing. It shows</a:t>
            </a:r>
          </a:p>
          <a:p>
            <a:r>
              <a:rPr lang="en-US" sz="1200" b="0" i="0" u="none" strike="noStrike" kern="1200" baseline="0" dirty="0" smtClean="0">
                <a:solidFill>
                  <a:schemeClr val="tx1"/>
                </a:solidFill>
                <a:latin typeface="+mn-lt"/>
                <a:ea typeface="+mn-ea"/>
                <a:cs typeface="+mn-cs"/>
              </a:rPr>
              <a:t>that:</a:t>
            </a:r>
          </a:p>
          <a:p>
            <a:r>
              <a:rPr lang="en-US" sz="1200" b="1" i="0" u="none" strike="noStrike" kern="1200" baseline="0" dirty="0" smtClean="0">
                <a:solidFill>
                  <a:schemeClr val="tx1"/>
                </a:solidFill>
                <a:latin typeface="+mn-lt"/>
                <a:ea typeface="+mn-ea"/>
                <a:cs typeface="+mn-cs"/>
              </a:rPr>
              <a:t>..to improve physical health, regular involvement in gardening or community food</a:t>
            </a:r>
          </a:p>
          <a:p>
            <a:r>
              <a:rPr lang="en-US" sz="1200" b="1" i="0" u="none" strike="noStrike" kern="1200" baseline="0" dirty="0" smtClean="0">
                <a:solidFill>
                  <a:schemeClr val="tx1"/>
                </a:solidFill>
                <a:latin typeface="+mn-lt"/>
                <a:ea typeface="+mn-ea"/>
                <a:cs typeface="+mn-cs"/>
              </a:rPr>
              <a:t>growing projects, or formal horticultural therapy, can:</a:t>
            </a:r>
          </a:p>
          <a:p>
            <a:r>
              <a:rPr lang="en-US" sz="1200" b="0" i="0" u="none" strike="noStrike" kern="1200" baseline="0" dirty="0" smtClean="0">
                <a:solidFill>
                  <a:schemeClr val="tx1"/>
                </a:solidFill>
                <a:latin typeface="+mn-lt"/>
                <a:ea typeface="+mn-ea"/>
                <a:cs typeface="+mn-cs"/>
              </a:rPr>
              <a:t> Increase overall levels of physical activity and fitness, burn more calories and hence</a:t>
            </a:r>
          </a:p>
          <a:p>
            <a:r>
              <a:rPr lang="en-US" sz="1200" b="0" i="0" u="none" strike="noStrike" kern="1200" baseline="0" dirty="0" smtClean="0">
                <a:solidFill>
                  <a:schemeClr val="tx1"/>
                </a:solidFill>
                <a:latin typeface="+mn-lt"/>
                <a:ea typeface="+mn-ea"/>
                <a:cs typeface="+mn-cs"/>
              </a:rPr>
              <a:t>contribute to healthy weight management and reducing the risk of obesity.</a:t>
            </a:r>
          </a:p>
          <a:p>
            <a:r>
              <a:rPr lang="en-US" sz="1200" b="0" i="0" u="none" strike="noStrike" kern="1200" baseline="0" dirty="0" smtClean="0">
                <a:solidFill>
                  <a:schemeClr val="tx1"/>
                </a:solidFill>
                <a:latin typeface="+mn-lt"/>
                <a:ea typeface="+mn-ea"/>
                <a:cs typeface="+mn-cs"/>
              </a:rPr>
              <a:t> Increase healthy fruit and vegetable consumption, for adults that grow food, and among</a:t>
            </a:r>
          </a:p>
          <a:p>
            <a:r>
              <a:rPr lang="en-US" sz="1200" b="0" i="0" u="none" strike="noStrike" kern="1200" baseline="0" dirty="0" smtClean="0">
                <a:solidFill>
                  <a:schemeClr val="tx1"/>
                </a:solidFill>
                <a:latin typeface="+mn-lt"/>
                <a:ea typeface="+mn-ea"/>
                <a:cs typeface="+mn-cs"/>
              </a:rPr>
              <a:t>schoolchildren participating in food-growing activities at school – as well as improving young</a:t>
            </a:r>
          </a:p>
          <a:p>
            <a:r>
              <a:rPr lang="en-US" sz="1200" b="0" i="0" u="none" strike="noStrike" kern="1200" baseline="0" dirty="0" smtClean="0">
                <a:solidFill>
                  <a:schemeClr val="tx1"/>
                </a:solidFill>
                <a:latin typeface="+mn-lt"/>
                <a:ea typeface="+mn-ea"/>
                <a:cs typeface="+mn-cs"/>
              </a:rPr>
              <a:t>people’s attitudes to healthy eating.</a:t>
            </a:r>
          </a:p>
          <a:p>
            <a:r>
              <a:rPr lang="en-US" sz="1200" b="0" i="0" u="none" strike="noStrike" kern="1200" baseline="0" dirty="0" smtClean="0">
                <a:solidFill>
                  <a:schemeClr val="tx1"/>
                </a:solidFill>
                <a:latin typeface="+mn-lt"/>
                <a:ea typeface="+mn-ea"/>
                <a:cs typeface="+mn-cs"/>
              </a:rPr>
              <a:t> Reduce physical pain, and help with rehabilitation or recovery from surgery or other medical</a:t>
            </a:r>
          </a:p>
          <a:p>
            <a:r>
              <a:rPr lang="en-US" sz="1200" b="0" i="0" u="none" strike="noStrike" kern="1200" baseline="0" dirty="0" smtClean="0">
                <a:solidFill>
                  <a:schemeClr val="tx1"/>
                </a:solidFill>
                <a:latin typeface="+mn-lt"/>
                <a:ea typeface="+mn-ea"/>
                <a:cs typeface="+mn-cs"/>
              </a:rPr>
              <a:t>interventions.</a:t>
            </a:r>
          </a:p>
          <a:p>
            <a:r>
              <a:rPr lang="en-US" sz="1200" b="0" i="0" u="none" strike="noStrike" kern="1200" baseline="0" dirty="0" smtClean="0">
                <a:solidFill>
                  <a:schemeClr val="tx1"/>
                </a:solidFill>
                <a:latin typeface="+mn-lt"/>
                <a:ea typeface="+mn-ea"/>
                <a:cs typeface="+mn-cs"/>
              </a:rPr>
              <a:t> Help people cope with physically challenging circumstances, such as intensive cancer</a:t>
            </a:r>
          </a:p>
          <a:p>
            <a:r>
              <a:rPr lang="en-US" sz="1200" b="0" i="0" u="none" strike="noStrike" kern="1200" baseline="0" dirty="0" smtClean="0">
                <a:solidFill>
                  <a:schemeClr val="tx1"/>
                </a:solidFill>
                <a:latin typeface="+mn-lt"/>
                <a:ea typeface="+mn-ea"/>
                <a:cs typeface="+mn-cs"/>
              </a:rPr>
              <a:t>treatment or learning how to live with chronic conditions such as asthma or severe allergies.</a:t>
            </a:r>
          </a:p>
          <a:p>
            <a:r>
              <a:rPr lang="en-US" sz="1200" b="1" i="0" u="none" strike="noStrike" kern="1200" baseline="0" dirty="0" smtClean="0">
                <a:solidFill>
                  <a:schemeClr val="tx1"/>
                </a:solidFill>
                <a:latin typeface="+mn-lt"/>
                <a:ea typeface="+mn-ea"/>
                <a:cs typeface="+mn-cs"/>
              </a:rPr>
              <a:t>..to improve mental health, for people with acute or persistent mental health problems, or</a:t>
            </a:r>
          </a:p>
          <a:p>
            <a:r>
              <a:rPr lang="en-US" sz="1200" b="1" i="0" u="none" strike="noStrike" kern="1200" baseline="0" dirty="0" smtClean="0">
                <a:solidFill>
                  <a:schemeClr val="tx1"/>
                </a:solidFill>
                <a:latin typeface="+mn-lt"/>
                <a:ea typeface="+mn-ea"/>
                <a:cs typeface="+mn-cs"/>
              </a:rPr>
              <a:t>especially difficult personal circumstances, regular involvement in gardening or</a:t>
            </a:r>
          </a:p>
          <a:p>
            <a:r>
              <a:rPr lang="en-US" sz="1200" b="1" i="0" u="none" strike="noStrike" kern="1200" baseline="0" dirty="0" smtClean="0">
                <a:solidFill>
                  <a:schemeClr val="tx1"/>
                </a:solidFill>
                <a:latin typeface="+mn-lt"/>
                <a:ea typeface="+mn-ea"/>
                <a:cs typeface="+mn-cs"/>
              </a:rPr>
              <a:t>community food-growing projects, or formal horticultural therapy, can:</a:t>
            </a:r>
          </a:p>
          <a:p>
            <a:r>
              <a:rPr lang="en-US" sz="1200" b="0" i="0" u="none" strike="noStrike" kern="1200" baseline="0" dirty="0" smtClean="0">
                <a:solidFill>
                  <a:schemeClr val="tx1"/>
                </a:solidFill>
                <a:latin typeface="+mn-lt"/>
                <a:ea typeface="+mn-ea"/>
                <a:cs typeface="+mn-cs"/>
              </a:rPr>
              <a:t> Contribute to improved social interactions and community cohesion.</a:t>
            </a:r>
          </a:p>
          <a:p>
            <a:r>
              <a:rPr lang="en-US" sz="1200" b="0" i="0" u="none" strike="noStrike" kern="1200" baseline="0" dirty="0" smtClean="0">
                <a:solidFill>
                  <a:schemeClr val="tx1"/>
                </a:solidFill>
                <a:latin typeface="+mn-lt"/>
                <a:ea typeface="+mn-ea"/>
                <a:cs typeface="+mn-cs"/>
              </a:rPr>
              <a:t> Reduce the occurrence of episodes of stress, and the severity of stress and associated</a:t>
            </a:r>
          </a:p>
          <a:p>
            <a:r>
              <a:rPr lang="en-US" sz="1200" b="0" i="0" u="none" strike="noStrike" kern="1200" baseline="0" dirty="0" smtClean="0">
                <a:solidFill>
                  <a:schemeClr val="tx1"/>
                </a:solidFill>
                <a:latin typeface="+mn-lt"/>
                <a:ea typeface="+mn-ea"/>
                <a:cs typeface="+mn-cs"/>
              </a:rPr>
              <a:t>depression.</a:t>
            </a:r>
          </a:p>
          <a:p>
            <a:r>
              <a:rPr lang="en-US" sz="1200" b="0" i="0" u="none" strike="noStrike" kern="1200" baseline="0" dirty="0" smtClean="0">
                <a:solidFill>
                  <a:schemeClr val="tx1"/>
                </a:solidFill>
                <a:latin typeface="+mn-lt"/>
                <a:ea typeface="+mn-ea"/>
                <a:cs typeface="+mn-cs"/>
              </a:rPr>
              <a:t> Reduce reliance on medication, self-harming behavior, and visits to psychiatric services,</a:t>
            </a:r>
          </a:p>
          <a:p>
            <a:r>
              <a:rPr lang="en-US" sz="1200" b="0" i="0" u="none" strike="noStrike" kern="1200" baseline="0" dirty="0" smtClean="0">
                <a:solidFill>
                  <a:schemeClr val="tx1"/>
                </a:solidFill>
                <a:latin typeface="+mn-lt"/>
                <a:ea typeface="+mn-ea"/>
                <a:cs typeface="+mn-cs"/>
              </a:rPr>
              <a:t>whilst also improving alertness, cognitive abilities and social skills.</a:t>
            </a:r>
          </a:p>
          <a:p>
            <a:r>
              <a:rPr lang="en-US" sz="1200" b="0" i="0" u="none" strike="noStrike" kern="1200" baseline="0" dirty="0" smtClean="0">
                <a:solidFill>
                  <a:schemeClr val="tx1"/>
                </a:solidFill>
                <a:latin typeface="+mn-lt"/>
                <a:ea typeface="+mn-ea"/>
                <a:cs typeface="+mn-cs"/>
              </a:rPr>
              <a:t> Alleviate symptoms of dementia and Alzheimer’s disease, such as agitation and aggressive</a:t>
            </a:r>
          </a:p>
          <a:p>
            <a:r>
              <a:rPr lang="en-US" sz="1200" b="0" i="0" u="none" strike="noStrike" kern="1200" baseline="0" dirty="0" smtClean="0">
                <a:solidFill>
                  <a:schemeClr val="tx1"/>
                </a:solidFill>
                <a:latin typeface="+mn-lt"/>
                <a:ea typeface="+mn-ea"/>
                <a:cs typeface="+mn-cs"/>
              </a:rPr>
              <a:t>behavior, which can in turn improve circumstances for carers.</a:t>
            </a:r>
          </a:p>
          <a:p>
            <a:r>
              <a:rPr lang="en-US" sz="1200" b="0" i="0" u="none" strike="noStrike" kern="1200" baseline="0" dirty="0" smtClean="0">
                <a:solidFill>
                  <a:schemeClr val="tx1"/>
                </a:solidFill>
                <a:latin typeface="+mn-lt"/>
                <a:ea typeface="+mn-ea"/>
                <a:cs typeface="+mn-cs"/>
              </a:rPr>
              <a:t> Provide productive manual activity and beneficial social interaction for people tackling drug</a:t>
            </a:r>
          </a:p>
          <a:p>
            <a:r>
              <a:rPr lang="en-US" sz="1200" b="0" i="0" u="none" strike="noStrike" kern="1200" baseline="0" dirty="0" smtClean="0">
                <a:solidFill>
                  <a:schemeClr val="tx1"/>
                </a:solidFill>
                <a:latin typeface="+mn-lt"/>
                <a:ea typeface="+mn-ea"/>
                <a:cs typeface="+mn-cs"/>
              </a:rPr>
              <a:t>and alcohol dependency.</a:t>
            </a:r>
          </a:p>
          <a:p>
            <a:r>
              <a:rPr lang="en-US" sz="1200" b="0" i="0" u="none" strike="noStrike" kern="1200" baseline="0" dirty="0" smtClean="0">
                <a:solidFill>
                  <a:schemeClr val="tx1"/>
                </a:solidFill>
                <a:latin typeface="+mn-lt"/>
                <a:ea typeface="+mn-ea"/>
                <a:cs typeface="+mn-cs"/>
              </a:rPr>
              <a:t> Help people manage the distress associated with mentally challenging circumstances, such</a:t>
            </a:r>
          </a:p>
          <a:p>
            <a:r>
              <a:rPr lang="en-US" sz="1200" b="0" i="0" u="none" strike="noStrike" kern="1200" baseline="0" dirty="0" smtClean="0">
                <a:solidFill>
                  <a:schemeClr val="tx1"/>
                </a:solidFill>
                <a:latin typeface="+mn-lt"/>
                <a:ea typeface="+mn-ea"/>
                <a:cs typeface="+mn-cs"/>
              </a:rPr>
              <a:t>as making the end of life more peaceful, sociable and enjoyable for hospice patients.” (p. 4)</a:t>
            </a:r>
            <a:endParaRPr lang="en-US" b="0" dirty="0"/>
          </a:p>
        </p:txBody>
      </p:sp>
      <p:sp>
        <p:nvSpPr>
          <p:cNvPr id="4" name="Slide Number Placeholder 3"/>
          <p:cNvSpPr>
            <a:spLocks noGrp="1"/>
          </p:cNvSpPr>
          <p:nvPr>
            <p:ph type="sldNum" sz="quarter" idx="10"/>
          </p:nvPr>
        </p:nvSpPr>
        <p:spPr/>
        <p:txBody>
          <a:bodyPr/>
          <a:lstStyle/>
          <a:p>
            <a:fld id="{2EAC10D0-7257-457B-8D2F-EC1AB1A1CFFF}" type="slidenum">
              <a:rPr lang="en-US" smtClean="0"/>
              <a:t>21</a:t>
            </a:fld>
            <a:endParaRPr lang="en-US" dirty="0"/>
          </a:p>
        </p:txBody>
      </p:sp>
    </p:spTree>
    <p:extLst>
      <p:ext uri="{BB962C8B-B14F-4D97-AF65-F5344CB8AC3E}">
        <p14:creationId xmlns:p14="http://schemas.microsoft.com/office/powerpoint/2010/main" val="274214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http://www.southernfoodways.org/assets/Carrboro-Farmers-Market-e1372193326433.jpg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Resource on farmers markets: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Anne L. Alonzo, Agricultural Marketing Services Administrator, USDA, USDA</a:t>
            </a:r>
            <a:r>
              <a:rPr lang="en-US" baseline="0" dirty="0" smtClean="0">
                <a:effectLst/>
              </a:rPr>
              <a:t> </a:t>
            </a:r>
            <a:r>
              <a:rPr lang="en-US" dirty="0" smtClean="0">
                <a:effectLst/>
              </a:rPr>
              <a:t>Blog,</a:t>
            </a:r>
            <a:r>
              <a:rPr lang="en-US" baseline="0" dirty="0" smtClean="0">
                <a:effectLst/>
              </a:rPr>
              <a:t> Farmers Markets as Community Centerpieces, August 5, 2013</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smtClean="0">
                <a:effectLst/>
              </a:rPr>
              <a:t>Beyond the economic and business benefits, farmers markets give communities across the country access to fresh, healthy foods, especially in urban and rural areas where shopping options may be limited.  What began as a business necessity for many small farmers has evolved into a social event for entire communities, with many families and patrons viewing a trip to the Saturday morning market as the start of their social weekend. As markets grow, new features like live music, cooking demonstrations, gardening tips and educational opportunities are added.  Businesses that surround farmers markets also benefit from the additional foot traffic that the market brings.”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http://blogs.usda.gov/2013/08/05/farmers-markets-as-community-centerpieces/#sthash.3I8PNmd5.dpuf</a:t>
            </a:r>
          </a:p>
        </p:txBody>
      </p:sp>
      <p:sp>
        <p:nvSpPr>
          <p:cNvPr id="4" name="Slide Number Placeholder 3"/>
          <p:cNvSpPr>
            <a:spLocks noGrp="1"/>
          </p:cNvSpPr>
          <p:nvPr>
            <p:ph type="sldNum" sz="quarter" idx="10"/>
          </p:nvPr>
        </p:nvSpPr>
        <p:spPr/>
        <p:txBody>
          <a:bodyPr/>
          <a:lstStyle/>
          <a:p>
            <a:fld id="{2EAC10D0-7257-457B-8D2F-EC1AB1A1CFFF}" type="slidenum">
              <a:rPr lang="en-US" smtClean="0"/>
              <a:t>22</a:t>
            </a:fld>
            <a:endParaRPr lang="en-US" dirty="0"/>
          </a:p>
        </p:txBody>
      </p:sp>
    </p:spTree>
    <p:extLst>
      <p:ext uri="{BB962C8B-B14F-4D97-AF65-F5344CB8AC3E}">
        <p14:creationId xmlns:p14="http://schemas.microsoft.com/office/powerpoint/2010/main" val="527409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https://www.google.com/maps/place/Town+of+Chapel+Hill+-+Public+Library/@35.932126,-79.0357793,15z/data=!4m2!3m1!1s0x0:0xd7fb009cb6fc9924</a:t>
            </a:r>
          </a:p>
          <a:p>
            <a:endParaRPr lang="en-US" dirty="0" smtClean="0"/>
          </a:p>
          <a:p>
            <a:r>
              <a:rPr lang="en-US" dirty="0" smtClean="0"/>
              <a:t>Resource on public</a:t>
            </a:r>
            <a:r>
              <a:rPr lang="en-US" baseline="0" dirty="0" smtClean="0"/>
              <a:t> libraries:</a:t>
            </a:r>
          </a:p>
          <a:p>
            <a:r>
              <a:rPr lang="en-US" baseline="0" dirty="0" smtClean="0"/>
              <a:t>Glen E. Holt, Donald s. Elliott, Leslie E. Holt, and Anne Watts, </a:t>
            </a:r>
            <a:r>
              <a:rPr lang="en-US" i="1" baseline="0" dirty="0" smtClean="0"/>
              <a:t>Public Library Benefits Valuation Study</a:t>
            </a:r>
            <a:r>
              <a:rPr lang="en-US" baseline="0" dirty="0" smtClean="0"/>
              <a:t>, April 2001, http://www.slpl.lib.mo.us/libsrc/valuation.htm.</a:t>
            </a:r>
          </a:p>
          <a:p>
            <a:endParaRPr lang="en-US" baseline="0" dirty="0" smtClean="0"/>
          </a:p>
          <a:p>
            <a:r>
              <a:rPr lang="en-US" baseline="0" dirty="0" smtClean="0"/>
              <a:t>“</a:t>
            </a:r>
            <a:r>
              <a:rPr lang="en-US" dirty="0" smtClean="0"/>
              <a:t>Annual local taxes spent for library operations yield substantial direct benefits. Each library returns more than $1 of benefits for each $1 of annual taxes. Baltimore County Public Library returns $3-$6 in benefits per tax dollar. Birmingham Public Library returns $1.30-$2.70 in benefits per tax dollar. King County Library System returns $5-$10 in benefits per tax dollar. Phoenix Public Library returns over $10 in benefits per tax dollar. SLPL returns $2.50-$5 in benefits per tax dollar.”</a:t>
            </a:r>
          </a:p>
          <a:p>
            <a:r>
              <a:rPr lang="en-US" dirty="0" smtClean="0"/>
              <a:t>http://www.slpl.lib.mo.us/libsrc/valuationg.htm</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23</a:t>
            </a:fld>
            <a:endParaRPr lang="en-US" dirty="0"/>
          </a:p>
        </p:txBody>
      </p:sp>
    </p:spTree>
    <p:extLst>
      <p:ext uri="{BB962C8B-B14F-4D97-AF65-F5344CB8AC3E}">
        <p14:creationId xmlns:p14="http://schemas.microsoft.com/office/powerpoint/2010/main" val="737476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http://www.co.orange.nc.us/aging/images/SeymourCenteratTwilight.JPG</a:t>
            </a:r>
          </a:p>
          <a:p>
            <a:endParaRPr lang="en-US" dirty="0" smtClean="0"/>
          </a:p>
          <a:p>
            <a:r>
              <a:rPr lang="en-US" dirty="0" smtClean="0"/>
              <a:t>Resource on senior centers:</a:t>
            </a:r>
          </a:p>
          <a:p>
            <a:r>
              <a:rPr lang="en-US" sz="1200" b="0" i="0" u="none" strike="noStrike" kern="1200" baseline="0" dirty="0" smtClean="0">
                <a:solidFill>
                  <a:schemeClr val="tx1"/>
                </a:solidFill>
                <a:latin typeface="+mn-lt"/>
                <a:ea typeface="+mn-ea"/>
                <a:cs typeface="+mn-cs"/>
              </a:rPr>
              <a:t>Ronald H. Aday, The Evolving Role Of Senior Centers In The 21st Century, testimony before Senate Special Committee on Aging, May 20, 2003.</a:t>
            </a:r>
          </a:p>
          <a:p>
            <a:r>
              <a:rPr lang="en-US" b="0" dirty="0" smtClean="0"/>
              <a:t>http://www.indiana.edu/~leisure/module2/unit3_LA2/readings/Aday-Role%20of%20Sr%20Ctrs.pdf</a:t>
            </a:r>
          </a:p>
          <a:p>
            <a:endParaRPr lang="en-US" b="0" dirty="0" smtClean="0"/>
          </a:p>
          <a:p>
            <a:r>
              <a:rPr lang="en-US" b="0" dirty="0" smtClean="0"/>
              <a:t>“</a:t>
            </a:r>
            <a:r>
              <a:rPr lang="en-US" sz="1200" b="0" i="0" u="none" strike="noStrike" kern="1200" baseline="0" dirty="0" smtClean="0">
                <a:solidFill>
                  <a:schemeClr val="tx1"/>
                </a:solidFill>
                <a:latin typeface="+mn-lt"/>
                <a:ea typeface="+mn-ea"/>
                <a:cs typeface="+mn-cs"/>
              </a:rPr>
              <a:t>Based on a recent survey (Aday, 2003) of approximately 20 senior centers in seven states it was found that older adults who currently frequent senior centers are typically in their midseventies with about one-third over the age of 80. Most users are single Caucasian females who are relatively well educated compared to seniors a decade or so ago. Although varying from center to center, about one-half of senior participants live alone. Seventy-five percent of center users come to the center 1-3 times a week and usually spend an average of 3.3 hours per day. Many senior center participants come for specific educational or health promotional programming rather than spending the entire day at the center. While about one-third have been attending senior centers for three years or less, 50% report participating for seven or more years. Only 20% have failed to complete high school and the same number (20%) are college graduates. The majority report receiving helpful information, increased knowledge, and learning new skills, which contribute to their continued independence.” (p. 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older persons at risk of losing their self-sufficiency, senior centers are an entry point to an array of services that will assist them as they “age in place.” Senior centers offer a wide range of health, education, recreation, volunteer and other social interaction opportunities for their participants that enhance dignity, support independence, and encourage community involvement. Centers are also a resource for the entire community, providing services and information on aging, and assisting family and friends who care for older persons. Senior centers can optimally provide a social environment conducive to the development of a social support system reducing loneliness and depression.” (p. 4)</a:t>
            </a:r>
            <a:endParaRPr lang="en-US" b="0" dirty="0"/>
          </a:p>
        </p:txBody>
      </p:sp>
      <p:sp>
        <p:nvSpPr>
          <p:cNvPr id="4" name="Slide Number Placeholder 3"/>
          <p:cNvSpPr>
            <a:spLocks noGrp="1"/>
          </p:cNvSpPr>
          <p:nvPr>
            <p:ph type="sldNum" sz="quarter" idx="10"/>
          </p:nvPr>
        </p:nvSpPr>
        <p:spPr/>
        <p:txBody>
          <a:bodyPr/>
          <a:lstStyle/>
          <a:p>
            <a:fld id="{2EAC10D0-7257-457B-8D2F-EC1AB1A1CFFF}" type="slidenum">
              <a:rPr lang="en-US" smtClean="0"/>
              <a:t>24</a:t>
            </a:fld>
            <a:endParaRPr lang="en-US" dirty="0"/>
          </a:p>
        </p:txBody>
      </p:sp>
    </p:spTree>
    <p:extLst>
      <p:ext uri="{BB962C8B-B14F-4D97-AF65-F5344CB8AC3E}">
        <p14:creationId xmlns:p14="http://schemas.microsoft.com/office/powerpoint/2010/main" val="410793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3</a:t>
            </a:fld>
            <a:endParaRPr lang="en-US" dirty="0"/>
          </a:p>
        </p:txBody>
      </p:sp>
    </p:spTree>
    <p:extLst>
      <p:ext uri="{BB962C8B-B14F-4D97-AF65-F5344CB8AC3E}">
        <p14:creationId xmlns:p14="http://schemas.microsoft.com/office/powerpoint/2010/main" val="888232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http://www.ci.durham.nc.us/gis_apps/parkapp/JPGFiles/Trinity_Park.jpg</a:t>
            </a:r>
          </a:p>
          <a:p>
            <a:endParaRPr lang="en-US" dirty="0" smtClean="0"/>
          </a:p>
          <a:p>
            <a:r>
              <a:rPr lang="en-US" dirty="0" smtClean="0"/>
              <a:t>Resource on pocket parks:</a:t>
            </a:r>
          </a:p>
          <a:p>
            <a:r>
              <a:rPr lang="en-US" sz="1200" b="0" i="0" u="none" strike="noStrike" kern="1200" baseline="0" dirty="0" smtClean="0">
                <a:solidFill>
                  <a:schemeClr val="tx1"/>
                </a:solidFill>
                <a:latin typeface="+mn-lt"/>
                <a:ea typeface="+mn-ea"/>
                <a:cs typeface="+mn-cs"/>
              </a:rPr>
              <a:t>Karin K. Peschardta, Jasper Schipperijnb, and Ulrika K. Stigsdottera, “Use of Small Public Urban Green Spaces (SPUGS),” </a:t>
            </a:r>
            <a:r>
              <a:rPr lang="en-US" sz="1200" b="0" i="1" u="none" strike="noStrike" kern="1200" baseline="0" dirty="0" smtClean="0">
                <a:solidFill>
                  <a:schemeClr val="tx1"/>
                </a:solidFill>
                <a:latin typeface="+mn-lt"/>
                <a:ea typeface="+mn-ea"/>
                <a:cs typeface="+mn-cs"/>
              </a:rPr>
              <a:t>Urban Forestry &amp; Urban Greening</a:t>
            </a:r>
            <a:r>
              <a:rPr lang="en-US" sz="1200" b="0" i="0" u="none" strike="noStrike" kern="1200" baseline="0" dirty="0" smtClean="0">
                <a:solidFill>
                  <a:schemeClr val="tx1"/>
                </a:solidFill>
                <a:latin typeface="+mn-lt"/>
                <a:ea typeface="+mn-ea"/>
                <a:cs typeface="+mn-cs"/>
              </a:rPr>
              <a:t>, 2012, Vol. 11, Issue 3, pp. 235-244.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“During recent years, the use of urban green space (UGS) has received increased attention within several research fields, as well as politically, especially in relation to the benefits it provides for human health. Much research on larger green areas has shown that they are beneficial to people’s health, physically, socially and mentally. However, because of densification tendencies in cities in Western countries, large green areas are a limited resource and many people live in city areas where the distance to larger green areas reduces the possibility for frequent use. Small Public Urban Green Spaces (SPUGS) in dense city areas might contribute to satisfy the need for everyday experiences of outdoor areas, but research on SPUGS is limited. In this paper, we describe how nine SPUGS in Copenhagen are used by the citizens based on data from 686 respondents who completed on-site questionnaires during their visit. The results show that SPUGS are primarily used for ‘socializing’ and ‘rest and restitution’. Furthermore, they are mainly used by well-educated people between the ages of 30 and 49. For ‘socializing’, SPUGS are primarily used on the way home. For ‘rest and restitution’, SPUGS are primarily used ‘en route’ or on the way home. More than half of the respondents reported living more than 1000 m from the SPUGS, and more than half of the respondents reported that they travel more than 500 m to get to the SPUGS. People aged 50–65 are more likely to visit the SPUGS for ‘rest and restitution’ than the younger age groups. Furthermore the older people are, the less likely they are to visit SPUGS to socialize. These results show that SPUGS are an important asset in citizen’s everyday lives, and the results may provide inspiration for landscape architects, city planners and policy makers for the future planning of dense city areas.” (p. 244).</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25</a:t>
            </a:fld>
            <a:endParaRPr lang="en-US" dirty="0"/>
          </a:p>
        </p:txBody>
      </p:sp>
    </p:spTree>
    <p:extLst>
      <p:ext uri="{BB962C8B-B14F-4D97-AF65-F5344CB8AC3E}">
        <p14:creationId xmlns:p14="http://schemas.microsoft.com/office/powerpoint/2010/main" val="1306344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http://ncbg.unc.edu/uploads/images/ArbSpringPath.jpg</a:t>
            </a:r>
          </a:p>
          <a:p>
            <a:endParaRPr lang="en-US" dirty="0" smtClean="0"/>
          </a:p>
          <a:p>
            <a:r>
              <a:rPr lang="en-US" dirty="0" smtClean="0"/>
              <a:t>Resource on contemplative</a:t>
            </a:r>
            <a:r>
              <a:rPr lang="en-US" baseline="0" dirty="0" smtClean="0"/>
              <a:t> and restorative public spaces:</a:t>
            </a:r>
          </a:p>
          <a:p>
            <a:r>
              <a:rPr lang="en-US" baseline="0" dirty="0" smtClean="0"/>
              <a:t>Kathleen Wolf, Katrina Flora, and Elizabeth Housely, Research on the Beneficial Aspects of the Experience of Nature in Cities: A Literature Review, February 2012, Annapolis, MD: TKF Foundation.</a:t>
            </a:r>
          </a:p>
        </p:txBody>
      </p:sp>
      <p:sp>
        <p:nvSpPr>
          <p:cNvPr id="4" name="Slide Number Placeholder 3"/>
          <p:cNvSpPr>
            <a:spLocks noGrp="1"/>
          </p:cNvSpPr>
          <p:nvPr>
            <p:ph type="sldNum" sz="quarter" idx="10"/>
          </p:nvPr>
        </p:nvSpPr>
        <p:spPr/>
        <p:txBody>
          <a:bodyPr/>
          <a:lstStyle/>
          <a:p>
            <a:fld id="{2EAC10D0-7257-457B-8D2F-EC1AB1A1CFFF}" type="slidenum">
              <a:rPr lang="en-US" smtClean="0"/>
              <a:t>26</a:t>
            </a:fld>
            <a:endParaRPr lang="en-US" dirty="0"/>
          </a:p>
        </p:txBody>
      </p:sp>
    </p:spTree>
    <p:extLst>
      <p:ext uri="{BB962C8B-B14F-4D97-AF65-F5344CB8AC3E}">
        <p14:creationId xmlns:p14="http://schemas.microsoft.com/office/powerpoint/2010/main" val="1199259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http://www.pedbikeimages.org/pubdetail.cfm?picid=1213</a:t>
            </a:r>
          </a:p>
          <a:p>
            <a:endParaRPr lang="en-US" dirty="0" smtClean="0"/>
          </a:p>
          <a:p>
            <a:r>
              <a:rPr lang="en-US" dirty="0" smtClean="0"/>
              <a:t>Resources on older adults’ travel behavior:</a:t>
            </a:r>
          </a:p>
          <a:p>
            <a:endParaRPr lang="en-US" dirty="0" smtClean="0"/>
          </a:p>
          <a:p>
            <a:r>
              <a:rPr lang="en-US" sz="1200" b="0" i="0" u="none" strike="noStrike" kern="1200" baseline="0" dirty="0" smtClean="0">
                <a:solidFill>
                  <a:schemeClr val="tx1"/>
                </a:solidFill>
                <a:latin typeface="+mn-lt"/>
                <a:ea typeface="+mn-ea"/>
                <a:cs typeface="+mn-cs"/>
              </a:rPr>
              <a:t>Daniel J. Foley, Harley K. Heimovitz, Jack M. Guralnik, and Dwight B. Brock, “Driving Life Expectancy of Persons Aged 70 Years and Older in the United States,” </a:t>
            </a:r>
            <a:r>
              <a:rPr lang="en-US" sz="1200" b="0" i="1" u="none" strike="noStrike" kern="1200" baseline="0" dirty="0" smtClean="0">
                <a:solidFill>
                  <a:schemeClr val="tx1"/>
                </a:solidFill>
                <a:latin typeface="+mn-lt"/>
                <a:ea typeface="+mn-ea"/>
                <a:cs typeface="+mn-cs"/>
              </a:rPr>
              <a:t>American Journal of Public Health</a:t>
            </a:r>
            <a:r>
              <a:rPr lang="en-US" sz="1200" b="0" i="0" u="none" strike="noStrike" kern="1200" baseline="0" dirty="0" smtClean="0">
                <a:solidFill>
                  <a:schemeClr val="tx1"/>
                </a:solidFill>
                <a:latin typeface="+mn-lt"/>
                <a:ea typeface="+mn-ea"/>
                <a:cs typeface="+mn-cs"/>
              </a:rPr>
              <a:t>, August 2002, Vol. 92, No. 8, pp. 1284-1289.</a:t>
            </a:r>
            <a:endParaRPr lang="en-US" dirty="0" smtClean="0"/>
          </a:p>
          <a:p>
            <a:endParaRPr lang="en-US" dirty="0" smtClean="0"/>
          </a:p>
          <a:p>
            <a:r>
              <a:rPr lang="en-US" dirty="0" smtClean="0"/>
              <a:t>“Use of these rates in a life table application showed that male drivers who were aged 70 to 74 years at baseline would have a total life expectancy of approximately 18 years and a driving life expectancy of about 11 years (Table 3</a:t>
            </a:r>
            <a:r>
              <a:rPr lang="en-US" dirty="0" smtClean="0">
                <a:hlinkClick r:id="rId3"/>
              </a:rPr>
              <a:t> </a:t>
            </a:r>
            <a:r>
              <a:rPr lang="en-US" dirty="0" smtClean="0"/>
              <a:t>, last column). In contrast, although the total life expectancy for women aged 70 to 74 years would be approximately 21 years, their driving life expectancy would be similar to men’s, only 11 years. These findings suggest that, on average, male drivers aged 70 to 74 years will be dependent on alternative sources of transportation for approximately 7 years and that female drivers of the same age will be dependent on alternative sources of transportation for approximately 10 years. Among the oldest old drivers in this cohort (those aged 85 years and older), driving life expectancy was approximately 2 years, and this remaining period of driving covered about one-third of the total life expectancy for men and about one-fourth of the total life expectancy for women. Stratification of the drivers by standard metropolitan statistical area residence resulted in similar estimates of driving life expectancy.” (p. 1286)</a:t>
            </a:r>
          </a:p>
          <a:p>
            <a:endParaRPr lang="en-US" dirty="0" smtClean="0"/>
          </a:p>
          <a:p>
            <a:r>
              <a:rPr lang="en-US" dirty="0" smtClean="0"/>
              <a:t>Linda Baily, </a:t>
            </a:r>
            <a:r>
              <a:rPr lang="en-US" i="1" dirty="0" smtClean="0"/>
              <a:t>Aging Americans: Stranded Without Options</a:t>
            </a:r>
            <a:r>
              <a:rPr lang="en-US" dirty="0" smtClean="0"/>
              <a:t>, Washington:</a:t>
            </a:r>
            <a:r>
              <a:rPr lang="en-US" baseline="0" dirty="0" smtClean="0"/>
              <a:t> Surface Transportation Policy Project, 2004.</a:t>
            </a:r>
          </a:p>
          <a:p>
            <a:endParaRPr lang="en-US" baseline="0" dirty="0" smtClean="0"/>
          </a:p>
          <a:p>
            <a:r>
              <a:rPr lang="en-US" baseline="0" dirty="0" smtClean="0"/>
              <a:t>“</a:t>
            </a:r>
            <a:r>
              <a:rPr lang="en-US" sz="1200" b="0" i="0" u="none" strike="noStrike" kern="1200" baseline="0" dirty="0" smtClean="0">
                <a:solidFill>
                  <a:schemeClr val="tx1"/>
                </a:solidFill>
                <a:latin typeface="+mn-lt"/>
                <a:ea typeface="+mn-ea"/>
                <a:cs typeface="+mn-cs"/>
              </a:rPr>
              <a:t>More than one in five (21%) Americans age 65 and older do not drive.</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Some reasons include:</a:t>
            </a:r>
          </a:p>
          <a:p>
            <a:r>
              <a:rPr lang="en-US" sz="1200" b="0" i="0" u="none" strike="noStrike" kern="1200" baseline="0" dirty="0" smtClean="0">
                <a:solidFill>
                  <a:schemeClr val="tx1"/>
                </a:solidFill>
                <a:latin typeface="+mn-lt"/>
                <a:ea typeface="+mn-ea"/>
                <a:cs typeface="+mn-cs"/>
              </a:rPr>
              <a:t>• Declining health, eyesight, physical or mental abilities;</a:t>
            </a:r>
          </a:p>
          <a:p>
            <a:r>
              <a:rPr lang="en-US" sz="1200" b="0" i="0" u="none" strike="noStrike" kern="1200" baseline="0" dirty="0" smtClean="0">
                <a:solidFill>
                  <a:schemeClr val="tx1"/>
                </a:solidFill>
                <a:latin typeface="+mn-lt"/>
                <a:ea typeface="+mn-ea"/>
                <a:cs typeface="+mn-cs"/>
              </a:rPr>
              <a:t>• Concern over safety (self-regulation);</a:t>
            </a:r>
          </a:p>
          <a:p>
            <a:r>
              <a:rPr lang="en-US" sz="1200" b="0" i="0" u="none" strike="noStrike" kern="1200" baseline="0" dirty="0" smtClean="0">
                <a:solidFill>
                  <a:schemeClr val="tx1"/>
                </a:solidFill>
                <a:latin typeface="+mn-lt"/>
                <a:ea typeface="+mn-ea"/>
                <a:cs typeface="+mn-cs"/>
              </a:rPr>
              <a:t>• No car or no access to a car;</a:t>
            </a:r>
          </a:p>
          <a:p>
            <a:r>
              <a:rPr lang="en-US" sz="1200" b="0" i="0" u="none" strike="noStrike" kern="1200" baseline="0" dirty="0" smtClean="0">
                <a:solidFill>
                  <a:schemeClr val="tx1"/>
                </a:solidFill>
                <a:latin typeface="+mn-lt"/>
                <a:ea typeface="+mn-ea"/>
                <a:cs typeface="+mn-cs"/>
              </a:rPr>
              <a:t>• Personal preference.” (p. iii)</a:t>
            </a:r>
          </a:p>
        </p:txBody>
      </p:sp>
      <p:sp>
        <p:nvSpPr>
          <p:cNvPr id="4" name="Slide Number Placeholder 3"/>
          <p:cNvSpPr>
            <a:spLocks noGrp="1"/>
          </p:cNvSpPr>
          <p:nvPr>
            <p:ph type="sldNum" sz="quarter" idx="10"/>
          </p:nvPr>
        </p:nvSpPr>
        <p:spPr/>
        <p:txBody>
          <a:bodyPr/>
          <a:lstStyle/>
          <a:p>
            <a:fld id="{2EAC10D0-7257-457B-8D2F-EC1AB1A1CFFF}" type="slidenum">
              <a:rPr lang="en-US" smtClean="0"/>
              <a:t>27</a:t>
            </a:fld>
            <a:endParaRPr lang="en-US" dirty="0"/>
          </a:p>
        </p:txBody>
      </p:sp>
    </p:spTree>
    <p:extLst>
      <p:ext uri="{BB962C8B-B14F-4D97-AF65-F5344CB8AC3E}">
        <p14:creationId xmlns:p14="http://schemas.microsoft.com/office/powerpoint/2010/main" val="3724600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http://www.pedbikeimages.org/largeimages/mi.saugatuck.coveredsidewalk-large.jpg</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28</a:t>
            </a:fld>
            <a:endParaRPr lang="en-US" dirty="0"/>
          </a:p>
        </p:txBody>
      </p:sp>
    </p:spTree>
    <p:extLst>
      <p:ext uri="{BB962C8B-B14F-4D97-AF65-F5344CB8AC3E}">
        <p14:creationId xmlns:p14="http://schemas.microsoft.com/office/powerpoint/2010/main" val="1342019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http://s3.amazonaws.com/digitaltrends-uploads-prod/2013/10/starpath-glowing-pathway.jpg</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29</a:t>
            </a:fld>
            <a:endParaRPr lang="en-US" dirty="0"/>
          </a:p>
        </p:txBody>
      </p:sp>
    </p:spTree>
    <p:extLst>
      <p:ext uri="{BB962C8B-B14F-4D97-AF65-F5344CB8AC3E}">
        <p14:creationId xmlns:p14="http://schemas.microsoft.com/office/powerpoint/2010/main" val="2129306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http://www.itemltd.com/media/filter/large/img/roundabout.jpg</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30</a:t>
            </a:fld>
            <a:endParaRPr lang="en-US" dirty="0"/>
          </a:p>
        </p:txBody>
      </p:sp>
    </p:spTree>
    <p:extLst>
      <p:ext uri="{BB962C8B-B14F-4D97-AF65-F5344CB8AC3E}">
        <p14:creationId xmlns:p14="http://schemas.microsoft.com/office/powerpoint/2010/main" val="4223208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http://mtc.ca.gov/planning/bicyclespedestrians/tools/countdownSignal/image1.jpg</a:t>
            </a:r>
          </a:p>
          <a:p>
            <a:endParaRPr lang="en-US" dirty="0" smtClean="0"/>
          </a:p>
          <a:p>
            <a:r>
              <a:rPr lang="en-US" dirty="0" smtClean="0"/>
              <a:t>Resource on older adult’s walking speeds:</a:t>
            </a:r>
          </a:p>
          <a:p>
            <a:r>
              <a:rPr lang="en-US" dirty="0" smtClean="0"/>
              <a:t>Laura Asher,</a:t>
            </a:r>
            <a:r>
              <a:rPr lang="en-US" baseline="0" dirty="0" smtClean="0"/>
              <a:t> Maria Aresu, Emanuela Falaschetti, and Jennifer Mindell, “Most Older Pedestrians Are Unable to Cross the Road in Time: A Cross-Sectional Study, </a:t>
            </a:r>
            <a:r>
              <a:rPr lang="en-US" i="1" baseline="0" dirty="0" smtClean="0"/>
              <a:t>Age and Ageing</a:t>
            </a:r>
            <a:r>
              <a:rPr lang="en-US" i="0" baseline="0" dirty="0" smtClean="0"/>
              <a:t>, 2012, Vol. 41, Issue 5, pp. 690-694.</a:t>
            </a:r>
          </a:p>
          <a:p>
            <a:endParaRPr lang="en-US" i="0" baseline="0" dirty="0" smtClean="0"/>
          </a:p>
          <a:p>
            <a:r>
              <a:rPr lang="en-US" i="0" baseline="0" dirty="0" smtClean="0"/>
              <a:t>“</a:t>
            </a:r>
            <a:r>
              <a:rPr lang="en-US" sz="1200" b="0" i="0" u="none" strike="noStrike" kern="1200" baseline="0" dirty="0" smtClean="0">
                <a:solidFill>
                  <a:schemeClr val="tx1"/>
                </a:solidFill>
                <a:latin typeface="+mn-lt"/>
                <a:ea typeface="+mn-ea"/>
                <a:cs typeface="+mn-cs"/>
              </a:rPr>
              <a:t>The assumed ‘normal’ walking speed of 1.2 m/s is utilized internationally as the basis for pedestrian crossing timings. Our results show that pedestrian crossings requiring a walking speed of 0.8 m/s may be more appropriate, as this would allow the ‘average’ man or woman ≥65 years sufficient time to cross. The current assumed walking speed excludes most of the older population in England from using pedestrian crossings and therefore should be revised.” (p. 693)</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31</a:t>
            </a:fld>
            <a:endParaRPr lang="en-US" dirty="0"/>
          </a:p>
        </p:txBody>
      </p:sp>
    </p:spTree>
    <p:extLst>
      <p:ext uri="{BB962C8B-B14F-4D97-AF65-F5344CB8AC3E}">
        <p14:creationId xmlns:p14="http://schemas.microsoft.com/office/powerpoint/2010/main" val="2830691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http://www.pedbikeimages.org/largeimages/alkai.seattle(146).jpg</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32</a:t>
            </a:fld>
            <a:endParaRPr lang="en-US" dirty="0"/>
          </a:p>
        </p:txBody>
      </p:sp>
    </p:spTree>
    <p:extLst>
      <p:ext uri="{BB962C8B-B14F-4D97-AF65-F5344CB8AC3E}">
        <p14:creationId xmlns:p14="http://schemas.microsoft.com/office/powerpoint/2010/main" val="2207335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http://world.honda.com/news/2012/4121113Micro-EV-Commuter-Prototype/photo/pages/02.html</a:t>
            </a:r>
          </a:p>
          <a:p>
            <a:endParaRPr lang="en-US" dirty="0" smtClean="0"/>
          </a:p>
          <a:p>
            <a:r>
              <a:rPr lang="en-US" dirty="0" smtClean="0"/>
              <a:t>Resource on neighborhood</a:t>
            </a:r>
            <a:r>
              <a:rPr lang="en-US" baseline="0" dirty="0" smtClean="0"/>
              <a:t> electric vehicles:</a:t>
            </a:r>
          </a:p>
          <a:p>
            <a:r>
              <a:rPr lang="en-US" baseline="0" dirty="0" smtClean="0"/>
              <a:t>Daniel Sperling, “Prospects for Neighborhood Electric Vehicles,” </a:t>
            </a:r>
            <a:r>
              <a:rPr lang="en-US" i="1" baseline="0" dirty="0" smtClean="0"/>
              <a:t>Transportation Research Record</a:t>
            </a:r>
            <a:r>
              <a:rPr lang="en-US" baseline="0" dirty="0" smtClean="0"/>
              <a:t>, 1994, Vol. 1444, pp. 16-22.</a:t>
            </a:r>
          </a:p>
          <a:p>
            <a:endParaRPr lang="en-US" baseline="0" dirty="0" smtClean="0"/>
          </a:p>
          <a:p>
            <a:r>
              <a:rPr lang="en-US" baseline="0" dirty="0" smtClean="0"/>
              <a:t>“</a:t>
            </a:r>
            <a:r>
              <a:rPr lang="en-US" sz="1200" b="0" i="0" u="none" strike="noStrike" kern="1200" baseline="0" dirty="0" smtClean="0">
                <a:solidFill>
                  <a:schemeClr val="tx1"/>
                </a:solidFill>
                <a:latin typeface="+mn-lt"/>
                <a:ea typeface="+mn-ea"/>
                <a:cs typeface="+mn-cs"/>
              </a:rPr>
              <a:t>NEVs also address a variety of social ills associated with increased</a:t>
            </a:r>
          </a:p>
          <a:p>
            <a:r>
              <a:rPr lang="en-US" sz="1200" b="0" i="0" u="none" strike="noStrike" kern="1200" baseline="0" dirty="0" smtClean="0">
                <a:solidFill>
                  <a:schemeClr val="tx1"/>
                </a:solidFill>
                <a:latin typeface="+mn-lt"/>
                <a:ea typeface="+mn-ea"/>
                <a:cs typeface="+mn-cs"/>
              </a:rPr>
              <a:t>automobility: lack of mobility by poor, elderly, and physically</a:t>
            </a:r>
          </a:p>
          <a:p>
            <a:r>
              <a:rPr lang="en-US" sz="1200" b="0" i="0" u="none" strike="noStrike" kern="1200" baseline="0" dirty="0" smtClean="0">
                <a:solidFill>
                  <a:schemeClr val="tx1"/>
                </a:solidFill>
                <a:latin typeface="+mn-lt"/>
                <a:ea typeface="+mn-ea"/>
                <a:cs typeface="+mn-cs"/>
              </a:rPr>
              <a:t>disabled persons; consumption of large quantities of land;</a:t>
            </a:r>
          </a:p>
          <a:p>
            <a:r>
              <a:rPr lang="en-US" sz="1200" b="0" i="0" u="none" strike="noStrike" kern="1200" baseline="0" dirty="0" smtClean="0">
                <a:solidFill>
                  <a:schemeClr val="tx1"/>
                </a:solidFill>
                <a:latin typeface="+mn-lt"/>
                <a:ea typeface="+mn-ea"/>
                <a:cs typeface="+mn-cs"/>
              </a:rPr>
              <a:t>and marginalization of the most environmentally benign forms of</a:t>
            </a:r>
          </a:p>
          <a:p>
            <a:r>
              <a:rPr lang="en-US" sz="1200" b="0" i="0" u="none" strike="noStrike" kern="1200" baseline="0" dirty="0" smtClean="0">
                <a:solidFill>
                  <a:schemeClr val="tx1"/>
                </a:solidFill>
                <a:latin typeface="+mn-lt"/>
                <a:ea typeface="+mn-ea"/>
                <a:cs typeface="+mn-cs"/>
              </a:rPr>
              <a:t>travel: walking and bicycling.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“Increased mobility for those precluded from driving because of</a:t>
            </a:r>
          </a:p>
          <a:p>
            <a:r>
              <a:rPr lang="en-US" sz="1200" b="0" i="0" u="none" strike="noStrike" kern="1200" baseline="0" dirty="0" smtClean="0">
                <a:solidFill>
                  <a:schemeClr val="tx1"/>
                </a:solidFill>
                <a:latin typeface="+mn-lt"/>
                <a:ea typeface="+mn-ea"/>
                <a:cs typeface="+mn-cs"/>
              </a:rPr>
              <a:t>physical disabilities is especially compelling in places where transit</a:t>
            </a:r>
          </a:p>
          <a:p>
            <a:r>
              <a:rPr lang="en-US" sz="1200" b="0" i="0" u="none" strike="noStrike" kern="1200" baseline="0" dirty="0" smtClean="0">
                <a:solidFill>
                  <a:schemeClr val="tx1"/>
                </a:solidFill>
                <a:latin typeface="+mn-lt"/>
                <a:ea typeface="+mn-ea"/>
                <a:cs typeface="+mn-cs"/>
              </a:rPr>
              <a:t>service is sparse, as is the case in most of the United States.</a:t>
            </a:r>
          </a:p>
          <a:p>
            <a:r>
              <a:rPr lang="en-US" sz="1200" b="0" i="0" u="none" strike="noStrike" kern="1200" baseline="0" dirty="0" smtClean="0">
                <a:solidFill>
                  <a:schemeClr val="tx1"/>
                </a:solidFill>
                <a:latin typeface="+mn-lt"/>
                <a:ea typeface="+mn-ea"/>
                <a:cs typeface="+mn-cs"/>
              </a:rPr>
              <a:t>The ease of driving a NEV makes it accessible to a broader range</a:t>
            </a:r>
          </a:p>
          <a:p>
            <a:r>
              <a:rPr lang="en-US" sz="1200" b="0" i="0" u="none" strike="noStrike" kern="1200" baseline="0" dirty="0" smtClean="0">
                <a:solidFill>
                  <a:schemeClr val="tx1"/>
                </a:solidFill>
                <a:latin typeface="+mn-lt"/>
                <a:ea typeface="+mn-ea"/>
                <a:cs typeface="+mn-cs"/>
              </a:rPr>
              <a:t>of individuals, including the expanding elderly population (the</a:t>
            </a:r>
          </a:p>
          <a:p>
            <a:r>
              <a:rPr lang="en-US" sz="1200" b="0" i="0" u="none" strike="noStrike" kern="1200" baseline="0" dirty="0" smtClean="0">
                <a:solidFill>
                  <a:schemeClr val="tx1"/>
                </a:solidFill>
                <a:latin typeface="+mn-lt"/>
                <a:ea typeface="+mn-ea"/>
                <a:cs typeface="+mn-cs"/>
              </a:rPr>
              <a:t>population of individuals over the age of 50 in the United States</a:t>
            </a:r>
          </a:p>
          <a:p>
            <a:r>
              <a:rPr lang="en-US" sz="1200" b="0" i="0" u="none" strike="noStrike" kern="1200" baseline="0" dirty="0" smtClean="0">
                <a:solidFill>
                  <a:schemeClr val="tx1"/>
                </a:solidFill>
                <a:latin typeface="+mn-lt"/>
                <a:ea typeface="+mn-ea"/>
                <a:cs typeface="+mn-cs"/>
              </a:rPr>
              <a:t>is expected to almost double between 1990 and 2020, from 63.5</a:t>
            </a:r>
          </a:p>
          <a:p>
            <a:r>
              <a:rPr lang="en-US" sz="1200" b="0" i="0" u="none" strike="noStrike" kern="1200" baseline="0" dirty="0" smtClean="0">
                <a:solidFill>
                  <a:schemeClr val="tx1"/>
                </a:solidFill>
                <a:latin typeface="+mn-lt"/>
                <a:ea typeface="+mn-ea"/>
                <a:cs typeface="+mn-cs"/>
              </a:rPr>
              <a:t>million to 112 million). One option for making already easy-to-drive</a:t>
            </a:r>
          </a:p>
          <a:p>
            <a:r>
              <a:rPr lang="en-US" sz="1200" b="0" i="0" u="none" strike="noStrike" kern="1200" baseline="0" dirty="0" smtClean="0">
                <a:solidFill>
                  <a:schemeClr val="tx1"/>
                </a:solidFill>
                <a:latin typeface="+mn-lt"/>
                <a:ea typeface="+mn-ea"/>
                <a:cs typeface="+mn-cs"/>
              </a:rPr>
              <a:t>NEVs more accessible to mobility-impaired individuals is</a:t>
            </a:r>
          </a:p>
          <a:p>
            <a:r>
              <a:rPr lang="en-US" sz="1200" b="0" i="0" u="none" strike="noStrike" kern="1200" baseline="0" dirty="0" smtClean="0">
                <a:solidFill>
                  <a:schemeClr val="tx1"/>
                </a:solidFill>
                <a:latin typeface="+mn-lt"/>
                <a:ea typeface="+mn-ea"/>
                <a:cs typeface="+mn-cs"/>
              </a:rPr>
              <a:t>to substitute the driver’s seat with a place for a wheelchair. Other</a:t>
            </a:r>
          </a:p>
          <a:p>
            <a:r>
              <a:rPr lang="en-US" sz="1200" b="0" i="0" u="none" strike="noStrike" kern="1200" baseline="0" dirty="0" smtClean="0">
                <a:solidFill>
                  <a:schemeClr val="tx1"/>
                </a:solidFill>
                <a:latin typeface="+mn-lt"/>
                <a:ea typeface="+mn-ea"/>
                <a:cs typeface="+mn-cs"/>
              </a:rPr>
              <a:t>options are to adapt the already simple driving controls to hand</a:t>
            </a:r>
          </a:p>
          <a:p>
            <a:r>
              <a:rPr lang="en-US" sz="1200" b="0" i="0" u="none" strike="noStrike" kern="1200" baseline="0" dirty="0" smtClean="0">
                <a:solidFill>
                  <a:schemeClr val="tx1"/>
                </a:solidFill>
                <a:latin typeface="+mn-lt"/>
                <a:ea typeface="+mn-ea"/>
                <a:cs typeface="+mn-cs"/>
              </a:rPr>
              <a:t>controls and to partially or fully automate the controls.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use of NEVs, because of their smaller size, would provide</a:t>
            </a:r>
          </a:p>
          <a:p>
            <a:r>
              <a:rPr lang="en-US" sz="1200" b="0" i="0" u="none" strike="noStrike" kern="1200" baseline="0" dirty="0" smtClean="0">
                <a:solidFill>
                  <a:schemeClr val="tx1"/>
                </a:solidFill>
                <a:latin typeface="+mn-lt"/>
                <a:ea typeface="+mn-ea"/>
                <a:cs typeface="+mn-cs"/>
              </a:rPr>
              <a:t>another benefit: an opportunity to shrink lane widths and parking</a:t>
            </a:r>
          </a:p>
          <a:p>
            <a:r>
              <a:rPr lang="en-US" sz="1200" b="0" i="0" u="none" strike="noStrike" kern="1200" baseline="0" dirty="0" smtClean="0">
                <a:solidFill>
                  <a:schemeClr val="tx1"/>
                </a:solidFill>
                <a:latin typeface="+mn-lt"/>
                <a:ea typeface="+mn-ea"/>
                <a:cs typeface="+mn-cs"/>
              </a:rPr>
              <a:t>space and expand the capacity of existing road space.</a:t>
            </a:r>
          </a:p>
          <a:p>
            <a:r>
              <a:rPr lang="en-US" sz="1200" b="0" i="0" u="none" strike="noStrike" kern="1200" baseline="0" dirty="0" smtClean="0">
                <a:solidFill>
                  <a:schemeClr val="tx1"/>
                </a:solidFill>
                <a:latin typeface="+mn-lt"/>
                <a:ea typeface="+mn-ea"/>
                <a:cs typeface="+mn-cs"/>
              </a:rPr>
              <a:t>The greatest contribution</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of NEVs, however, may ultimately be</a:t>
            </a:r>
          </a:p>
          <a:p>
            <a:r>
              <a:rPr lang="en-US" sz="1200" b="0" i="0" u="none" strike="noStrike" kern="1200" baseline="0" dirty="0" smtClean="0">
                <a:solidFill>
                  <a:schemeClr val="tx1"/>
                </a:solidFill>
                <a:latin typeface="+mn-lt"/>
                <a:ea typeface="+mn-ea"/>
                <a:cs typeface="+mn-cs"/>
              </a:rPr>
              <a:t>as a stand-in for nonmotorized travel. Over time automobiles have</a:t>
            </a:r>
          </a:p>
          <a:p>
            <a:r>
              <a:rPr lang="en-US" sz="1200" b="0" i="0" u="none" strike="noStrike" kern="1200" baseline="0" dirty="0" smtClean="0">
                <a:solidFill>
                  <a:schemeClr val="tx1"/>
                </a:solidFill>
                <a:latin typeface="+mn-lt"/>
                <a:ea typeface="+mn-ea"/>
                <a:cs typeface="+mn-cs"/>
              </a:rPr>
              <a:t>come to dominate the thinking and actions of local governments.</a:t>
            </a:r>
          </a:p>
          <a:p>
            <a:r>
              <a:rPr lang="en-US" sz="1200" b="0" i="0" u="none" strike="noStrike" kern="1200" baseline="0" dirty="0" smtClean="0">
                <a:solidFill>
                  <a:schemeClr val="tx1"/>
                </a:solidFill>
                <a:latin typeface="+mn-lt"/>
                <a:ea typeface="+mn-ea"/>
                <a:cs typeface="+mn-cs"/>
              </a:rPr>
              <a:t>Governments have focused attention on creating a safe and accommodating</a:t>
            </a:r>
          </a:p>
          <a:p>
            <a:r>
              <a:rPr lang="en-US" sz="1200" b="0" i="0" u="none" strike="noStrike" kern="1200" baseline="0" dirty="0" smtClean="0">
                <a:solidFill>
                  <a:schemeClr val="tx1"/>
                </a:solidFill>
                <a:latin typeface="+mn-lt"/>
                <a:ea typeface="+mn-ea"/>
                <a:cs typeface="+mn-cs"/>
              </a:rPr>
              <a:t>environment for cars--building abundant roads and</a:t>
            </a:r>
          </a:p>
          <a:p>
            <a:r>
              <a:rPr lang="en-US" sz="1200" b="0" i="0" u="none" strike="noStrike" kern="1200" baseline="0" dirty="0" smtClean="0">
                <a:solidFill>
                  <a:schemeClr val="tx1"/>
                </a:solidFill>
                <a:latin typeface="+mn-lt"/>
                <a:ea typeface="+mn-ea"/>
                <a:cs typeface="+mn-cs"/>
              </a:rPr>
              <a:t>parking spaces and imposing traffic controls to ensure speedy, safe</a:t>
            </a:r>
          </a:p>
          <a:p>
            <a:r>
              <a:rPr lang="en-US" sz="1200" b="0" i="0" u="none" strike="noStrike" kern="1200" baseline="0" dirty="0" smtClean="0">
                <a:solidFill>
                  <a:schemeClr val="tx1"/>
                </a:solidFill>
                <a:latin typeface="+mn-lt"/>
                <a:ea typeface="+mn-ea"/>
                <a:cs typeface="+mn-cs"/>
              </a:rPr>
              <a:t>travel. Many neighborhoods do not even have sidewalks. Mathematical</a:t>
            </a:r>
          </a:p>
          <a:p>
            <a:r>
              <a:rPr lang="en-US" sz="1200" b="0" i="0" u="none" strike="noStrike" kern="1200" baseline="0" dirty="0" smtClean="0">
                <a:solidFill>
                  <a:schemeClr val="tx1"/>
                </a:solidFill>
                <a:latin typeface="+mn-lt"/>
                <a:ea typeface="+mn-ea"/>
                <a:cs typeface="+mn-cs"/>
              </a:rPr>
              <a:t>travel demand models, used to prioritize new transportation</a:t>
            </a:r>
          </a:p>
          <a:p>
            <a:r>
              <a:rPr lang="en-US" sz="1200" b="0" i="0" u="none" strike="noStrike" kern="1200" baseline="0" dirty="0" smtClean="0">
                <a:solidFill>
                  <a:schemeClr val="tx1"/>
                </a:solidFill>
                <a:latin typeface="+mn-lt"/>
                <a:ea typeface="+mn-ea"/>
                <a:cs typeface="+mn-cs"/>
              </a:rPr>
              <a:t>investments, usually ignore bicycles and pedestrians.</a:t>
            </a:r>
          </a:p>
          <a:p>
            <a:r>
              <a:rPr lang="en-US" sz="1200" b="0" i="0" u="none" strike="noStrike" kern="1200" baseline="0" dirty="0" smtClean="0">
                <a:solidFill>
                  <a:schemeClr val="tx1"/>
                </a:solidFill>
                <a:latin typeface="+mn-lt"/>
                <a:ea typeface="+mn-ea"/>
                <a:cs typeface="+mn-cs"/>
              </a:rPr>
              <a:t>Pedestrians and bicyclists are usually afterthoughts. The most</a:t>
            </a:r>
          </a:p>
          <a:p>
            <a:r>
              <a:rPr lang="en-US" sz="1200" b="0" i="0" u="none" strike="noStrike" kern="1200" baseline="0" dirty="0" smtClean="0">
                <a:solidFill>
                  <a:schemeClr val="tx1"/>
                </a:solidFill>
                <a:latin typeface="+mn-lt"/>
                <a:ea typeface="+mn-ea"/>
                <a:cs typeface="+mn-cs"/>
              </a:rPr>
              <a:t>long-lasting effect of NEVs paradoxically might be to reverse the</a:t>
            </a:r>
          </a:p>
          <a:p>
            <a:r>
              <a:rPr lang="en-US" sz="1200" b="0" i="0" u="none" strike="noStrike" kern="1200" baseline="0" dirty="0" smtClean="0">
                <a:solidFill>
                  <a:schemeClr val="tx1"/>
                </a:solidFill>
                <a:latin typeface="+mn-lt"/>
                <a:ea typeface="+mn-ea"/>
                <a:cs typeface="+mn-cs"/>
              </a:rPr>
              <a:t>trend toward less nonmotorized travel.</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appearance of NEVs, even in small numbers, forces a rethinking</a:t>
            </a:r>
          </a:p>
          <a:p>
            <a:r>
              <a:rPr lang="en-US" sz="1200" b="0" i="0" u="none" strike="noStrike" kern="1200" baseline="0" dirty="0" smtClean="0">
                <a:solidFill>
                  <a:schemeClr val="tx1"/>
                </a:solidFill>
                <a:latin typeface="+mn-lt"/>
                <a:ea typeface="+mn-ea"/>
                <a:cs typeface="+mn-cs"/>
              </a:rPr>
              <a:t>of rules and investments preoccupied with the automobile.</a:t>
            </a:r>
          </a:p>
          <a:p>
            <a:r>
              <a:rPr lang="en-US" sz="1200" b="0" i="0" u="none" strike="noStrike" kern="1200" baseline="0" dirty="0" smtClean="0">
                <a:solidFill>
                  <a:schemeClr val="tx1"/>
                </a:solidFill>
                <a:latin typeface="+mn-lt"/>
                <a:ea typeface="+mn-ea"/>
                <a:cs typeface="+mn-cs"/>
              </a:rPr>
              <a:t>More important the use of NEVs, even in limited circumstances,</a:t>
            </a:r>
          </a:p>
          <a:p>
            <a:r>
              <a:rPr lang="en-US" sz="1200" b="0" i="0" u="none" strike="noStrike" kern="1200" baseline="0" dirty="0" smtClean="0">
                <a:solidFill>
                  <a:schemeClr val="tx1"/>
                </a:solidFill>
                <a:latin typeface="+mn-lt"/>
                <a:ea typeface="+mn-ea"/>
                <a:cs typeface="+mn-cs"/>
              </a:rPr>
              <a:t>provokes planners, politicians, zoning boards, and others</a:t>
            </a:r>
          </a:p>
          <a:p>
            <a:r>
              <a:rPr lang="en-US" sz="1200" b="0" i="0" u="none" strike="noStrike" kern="1200" baseline="0" dirty="0" smtClean="0">
                <a:solidFill>
                  <a:schemeClr val="tx1"/>
                </a:solidFill>
                <a:latin typeface="+mn-lt"/>
                <a:ea typeface="+mn-ea"/>
                <a:cs typeface="+mn-cs"/>
              </a:rPr>
              <a:t>who write building and street codes to rethink their car-centric</a:t>
            </a:r>
          </a:p>
          <a:p>
            <a:r>
              <a:rPr lang="en-US" sz="1200" b="0" i="0" u="none" strike="noStrike" kern="1200" baseline="0" dirty="0" smtClean="0">
                <a:solidFill>
                  <a:schemeClr val="tx1"/>
                </a:solidFill>
                <a:latin typeface="+mn-lt"/>
                <a:ea typeface="+mn-ea"/>
                <a:cs typeface="+mn-cs"/>
              </a:rPr>
              <a:t>rules and plans. NEVs would provide a justification for rewriting</a:t>
            </a:r>
          </a:p>
          <a:p>
            <a:r>
              <a:rPr lang="en-US" sz="1200" b="0" i="0" u="none" strike="noStrike" kern="1200" baseline="0" dirty="0" smtClean="0">
                <a:solidFill>
                  <a:schemeClr val="tx1"/>
                </a:solidFill>
                <a:latin typeface="+mn-lt"/>
                <a:ea typeface="+mn-ea"/>
                <a:cs typeface="+mn-cs"/>
              </a:rPr>
              <a:t>building and traffic rules and diverting road and land development</a:t>
            </a:r>
          </a:p>
          <a:p>
            <a:r>
              <a:rPr lang="en-US" sz="1200" b="0" i="0" u="none" strike="noStrike" kern="1200" baseline="0" dirty="0" smtClean="0">
                <a:solidFill>
                  <a:schemeClr val="tx1"/>
                </a:solidFill>
                <a:latin typeface="+mn-lt"/>
                <a:ea typeface="+mn-ea"/>
                <a:cs typeface="+mn-cs"/>
              </a:rPr>
              <a:t>investments toward the needs of pedestrians and bicyclists. Gradually</a:t>
            </a:r>
          </a:p>
          <a:p>
            <a:r>
              <a:rPr lang="en-US" sz="1200" b="0" i="0" u="none" strike="noStrike" kern="1200" baseline="0" dirty="0" smtClean="0">
                <a:solidFill>
                  <a:schemeClr val="tx1"/>
                </a:solidFill>
                <a:latin typeface="+mn-lt"/>
                <a:ea typeface="+mn-ea"/>
                <a:cs typeface="+mn-cs"/>
              </a:rPr>
              <a:t>bikeways and pedestrian paths might become more widespread</a:t>
            </a:r>
          </a:p>
          <a:p>
            <a:r>
              <a:rPr lang="en-US" sz="1200" b="0" i="0" u="none" strike="noStrike" kern="1200" baseline="0" dirty="0" smtClean="0">
                <a:solidFill>
                  <a:schemeClr val="tx1"/>
                </a:solidFill>
                <a:latin typeface="+mn-lt"/>
                <a:ea typeface="+mn-ea"/>
                <a:cs typeface="+mn-cs"/>
              </a:rPr>
              <a:t>and more intensively used. Walking and bicycles are not</a:t>
            </a:r>
          </a:p>
          <a:p>
            <a:r>
              <a:rPr lang="en-US" sz="1200" b="0" i="0" u="none" strike="noStrike" kern="1200" baseline="0" dirty="0" smtClean="0">
                <a:solidFill>
                  <a:schemeClr val="tx1"/>
                </a:solidFill>
                <a:latin typeface="+mn-lt"/>
                <a:ea typeface="+mn-ea"/>
                <a:cs typeface="+mn-cs"/>
              </a:rPr>
              <a:t>for everyone, but even a small shift from motorized vehicles</a:t>
            </a:r>
          </a:p>
          <a:p>
            <a:r>
              <a:rPr lang="en-US" sz="1200" b="0" i="0" u="none" strike="noStrike" kern="1200" baseline="0" dirty="0" smtClean="0">
                <a:solidFill>
                  <a:schemeClr val="tx1"/>
                </a:solidFill>
                <a:latin typeface="+mn-lt"/>
                <a:ea typeface="+mn-ea"/>
                <a:cs typeface="+mn-cs"/>
              </a:rPr>
              <a:t>would have positive effects on congestion, pollution, and energy</a:t>
            </a:r>
          </a:p>
          <a:p>
            <a:r>
              <a:rPr lang="en-US" sz="1200" b="0" i="0" u="none" strike="noStrike" kern="1200" baseline="0" dirty="0" smtClean="0">
                <a:solidFill>
                  <a:schemeClr val="tx1"/>
                </a:solidFill>
                <a:latin typeface="+mn-lt"/>
                <a:ea typeface="+mn-ea"/>
                <a:cs typeface="+mn-cs"/>
              </a:rPr>
              <a:t>use.” (p. 18)</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33</a:t>
            </a:fld>
            <a:endParaRPr lang="en-US" dirty="0"/>
          </a:p>
        </p:txBody>
      </p:sp>
    </p:spTree>
    <p:extLst>
      <p:ext uri="{BB962C8B-B14F-4D97-AF65-F5344CB8AC3E}">
        <p14:creationId xmlns:p14="http://schemas.microsoft.com/office/powerpoint/2010/main" val="357028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http://www.zipcar.com/unc</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34</a:t>
            </a:fld>
            <a:endParaRPr lang="en-US" dirty="0"/>
          </a:p>
        </p:txBody>
      </p:sp>
    </p:spTree>
    <p:extLst>
      <p:ext uri="{BB962C8B-B14F-4D97-AF65-F5344CB8AC3E}">
        <p14:creationId xmlns:p14="http://schemas.microsoft.com/office/powerpoint/2010/main" val="345718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 on aging in community: William</a:t>
            </a:r>
            <a:r>
              <a:rPr lang="en-US" baseline="0" dirty="0" smtClean="0"/>
              <a:t> H. Thomas and Janice M. Blanchard, “Moving Beyond Place: Aging in Community,”  in Janice M. Blanchard, </a:t>
            </a:r>
            <a:r>
              <a:rPr lang="en-US" i="1" baseline="0" dirty="0" smtClean="0"/>
              <a:t>Aging in Community</a:t>
            </a:r>
            <a:r>
              <a:rPr lang="en-US" i="0" baseline="0" dirty="0" smtClean="0"/>
              <a:t>, revised edition, Chapel Hill, NC: Second Journey Publications, 2013, pp</a:t>
            </a:r>
            <a:r>
              <a:rPr lang="en-US" baseline="0" dirty="0" smtClean="0"/>
              <a:t>. 7-17.</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5</a:t>
            </a:fld>
            <a:endParaRPr lang="en-US" dirty="0"/>
          </a:p>
        </p:txBody>
      </p:sp>
    </p:spTree>
    <p:extLst>
      <p:ext uri="{BB962C8B-B14F-4D97-AF65-F5344CB8AC3E}">
        <p14:creationId xmlns:p14="http://schemas.microsoft.com/office/powerpoint/2010/main" val="1689439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Jerrold R. Allaire, </a:t>
            </a:r>
            <a:r>
              <a:rPr lang="en-US" i="1" dirty="0" smtClean="0"/>
              <a:t>Neighborhood Boundaries</a:t>
            </a:r>
            <a:r>
              <a:rPr lang="en-US" dirty="0" smtClean="0"/>
              <a:t>, Information Report No. 141,</a:t>
            </a:r>
            <a:r>
              <a:rPr lang="en-US" baseline="0" dirty="0" smtClean="0"/>
              <a:t> Chicago: </a:t>
            </a:r>
            <a:r>
              <a:rPr lang="en-US" dirty="0" smtClean="0"/>
              <a:t>American</a:t>
            </a:r>
            <a:r>
              <a:rPr lang="en-US" baseline="0" dirty="0" smtClean="0"/>
              <a:t> Planning Association, 1960 (</a:t>
            </a:r>
            <a:r>
              <a:rPr lang="en-US" dirty="0" smtClean="0"/>
              <a:t>https://www.planning.org/pas/at60/report141.htm)</a:t>
            </a:r>
          </a:p>
          <a:p>
            <a:endParaRPr lang="en-US" dirty="0" smtClean="0"/>
          </a:p>
          <a:p>
            <a:r>
              <a:rPr lang="en-US" dirty="0" smtClean="0"/>
              <a:t>Resource on the neighborhood unit – classic and eloquent,</a:t>
            </a:r>
            <a:r>
              <a:rPr lang="en-US" baseline="0" dirty="0" smtClean="0"/>
              <a:t> if dated:</a:t>
            </a:r>
          </a:p>
          <a:p>
            <a:endParaRPr lang="en-US" baseline="0" dirty="0" smtClean="0"/>
          </a:p>
          <a:p>
            <a:r>
              <a:rPr lang="en-US" baseline="0" dirty="0" smtClean="0"/>
              <a:t>Lewis Mumford, “The Neighborhood and the Neighborhood Unit,” </a:t>
            </a:r>
            <a:r>
              <a:rPr lang="en-US" i="1" baseline="0" dirty="0" smtClean="0"/>
              <a:t>The Town Planning Review</a:t>
            </a:r>
            <a:r>
              <a:rPr lang="en-US" baseline="0" dirty="0" smtClean="0"/>
              <a:t>, 1954, Vol. 24, No. 4, pp. 256-270.</a:t>
            </a:r>
          </a:p>
          <a:p>
            <a:endParaRPr lang="en-US" baseline="0" dirty="0" smtClean="0"/>
          </a:p>
          <a:p>
            <a:r>
              <a:rPr lang="en-US" baseline="0" dirty="0" smtClean="0"/>
              <a:t>“</a:t>
            </a:r>
            <a:r>
              <a:rPr lang="en-US" sz="1200" b="0" i="0" u="none" strike="noStrike" kern="1200" baseline="0" dirty="0" smtClean="0">
                <a:solidFill>
                  <a:schemeClr val="tx1"/>
                </a:solidFill>
                <a:latin typeface="+mn-lt"/>
                <a:ea typeface="+mn-ea"/>
                <a:cs typeface="+mn-cs"/>
              </a:rPr>
              <a:t>Perry's concept of the neighborhood unit carried a step further the earlier notion, first introduced in Germany, of dividing a city into specialized zones. Treating the domestic quarters of the city as a functional zone, to be differentiated in plan, because of its different needs, from the industrial or commercial zones, he established likewise the need for a nuclear treatment of the domestic zone, since the acceptable dimensions of a neighborhood depended upon such relation-ships as a quarter-mile walk to a local playground or a half-mile walk to the local school, to say nothing of such indeterminate though limited distances as those a housewife will willingly walk to do her marketing or shopping. All this seems like such elementary common sense that one wonders that anyone should seriously challenge it. Where such spatial relations are flouted - as they so often are in the spotty, inconsecutive, irrational ‘planning' of our time - the members of the community pay for it in extra time and expense and inconvenience, in putting further burdens on the transportation system, in paying extra assessments for otherwise extravagant streets and traffic avenues, or in simply doing without facilities that properly belong within a residential quarter. The neighborhood is based, essentially, on the needs of families; particularly on the needs of mothers and children from the latters' infancy up to adolescence; as well as upon the needs of all age groups for having access to certain common cultural facilities; the school, the library, the meeting hall, the cinema, the church. To have all these institutions within easy reach of the home is a guarantee of their being steadily used by all the members of the family, while to have them scattered and unrelated, especially in distant parts of the city, is to dis-courage their constant use and often, when children must be cared for, to prevent their use entirely - except at the price of family neglect.” (pp 263-264)</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35</a:t>
            </a:fld>
            <a:endParaRPr lang="en-US" dirty="0"/>
          </a:p>
        </p:txBody>
      </p:sp>
    </p:spTree>
    <p:extLst>
      <p:ext uri="{BB962C8B-B14F-4D97-AF65-F5344CB8AC3E}">
        <p14:creationId xmlns:p14="http://schemas.microsoft.com/office/powerpoint/2010/main" val="2070487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Alfred B. Yeomans (ed.),</a:t>
            </a:r>
            <a:r>
              <a:rPr lang="en-US" baseline="0" dirty="0" smtClean="0"/>
              <a:t> </a:t>
            </a:r>
            <a:r>
              <a:rPr lang="en-US" i="1" baseline="0" dirty="0" smtClean="0"/>
              <a:t>City Residential Land Development: Studies in Planning: Competitive Plans for Subdividing a Typical Quarter Section of Land in the Outskirts of Chicago</a:t>
            </a:r>
            <a:r>
              <a:rPr lang="en-US" baseline="0" dirty="0" smtClean="0"/>
              <a:t>, Chicago: University of Chicago Press, 1916, </a:t>
            </a:r>
            <a:r>
              <a:rPr lang="en-US" dirty="0" smtClean="0"/>
              <a:t>p. 38.</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36</a:t>
            </a:fld>
            <a:endParaRPr lang="en-US" dirty="0"/>
          </a:p>
        </p:txBody>
      </p:sp>
    </p:spTree>
    <p:extLst>
      <p:ext uri="{BB962C8B-B14F-4D97-AF65-F5344CB8AC3E}">
        <p14:creationId xmlns:p14="http://schemas.microsoft.com/office/powerpoint/2010/main" val="674306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EAC10D0-7257-457B-8D2F-EC1AB1A1CFFF}" type="slidenum">
              <a:rPr lang="en-US" smtClean="0"/>
              <a:t>37</a:t>
            </a:fld>
            <a:endParaRPr lang="en-US" dirty="0"/>
          </a:p>
        </p:txBody>
      </p:sp>
    </p:spTree>
    <p:extLst>
      <p:ext uri="{BB962C8B-B14F-4D97-AF65-F5344CB8AC3E}">
        <p14:creationId xmlns:p14="http://schemas.microsoft.com/office/powerpoint/2010/main" val="288411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 on the significance of the built environment: William</a:t>
            </a:r>
            <a:r>
              <a:rPr lang="en-US" baseline="0" dirty="0" smtClean="0"/>
              <a:t> A. Satariano, “Editorial: The Disabilities of Aging—Looking to the Physical Environment,” </a:t>
            </a:r>
            <a:r>
              <a:rPr lang="en-US" i="1" baseline="0" dirty="0" smtClean="0"/>
              <a:t>American Journal of Public Health</a:t>
            </a:r>
            <a:r>
              <a:rPr lang="en-US" baseline="0" dirty="0" smtClean="0"/>
              <a:t>, March 1997, Vol. 87, No. 3, p. 332.</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7</a:t>
            </a:fld>
            <a:endParaRPr lang="en-US" dirty="0"/>
          </a:p>
        </p:txBody>
      </p:sp>
    </p:spTree>
    <p:extLst>
      <p:ext uri="{BB962C8B-B14F-4D97-AF65-F5344CB8AC3E}">
        <p14:creationId xmlns:p14="http://schemas.microsoft.com/office/powerpoint/2010/main" val="127034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J</a:t>
            </a:r>
            <a:r>
              <a:rPr lang="en-US" dirty="0" smtClean="0"/>
              <a:t>oint Center for Housing Studies of Harvard University, </a:t>
            </a:r>
            <a:r>
              <a:rPr lang="en-US" i="1" dirty="0" smtClean="0"/>
              <a:t>Housing America’s Older Adults:</a:t>
            </a:r>
            <a:r>
              <a:rPr lang="en-US" i="1" baseline="0" dirty="0" smtClean="0"/>
              <a:t> Meeting the Needs of an Aging Population</a:t>
            </a:r>
            <a:r>
              <a:rPr lang="en-US" i="0" baseline="0" dirty="0" smtClean="0"/>
              <a:t>, 2014, p. 3.</a:t>
            </a:r>
            <a:endParaRPr lang="en-US" i="1" dirty="0" smtClean="0"/>
          </a:p>
        </p:txBody>
      </p:sp>
      <p:sp>
        <p:nvSpPr>
          <p:cNvPr id="4" name="Slide Number Placeholder 3"/>
          <p:cNvSpPr>
            <a:spLocks noGrp="1"/>
          </p:cNvSpPr>
          <p:nvPr>
            <p:ph type="sldNum" sz="quarter" idx="10"/>
          </p:nvPr>
        </p:nvSpPr>
        <p:spPr/>
        <p:txBody>
          <a:bodyPr/>
          <a:lstStyle/>
          <a:p>
            <a:fld id="{2EAC10D0-7257-457B-8D2F-EC1AB1A1CFFF}" type="slidenum">
              <a:rPr lang="en-US" smtClean="0"/>
              <a:t>9</a:t>
            </a:fld>
            <a:endParaRPr lang="en-US" dirty="0"/>
          </a:p>
        </p:txBody>
      </p:sp>
    </p:spTree>
    <p:extLst>
      <p:ext uri="{BB962C8B-B14F-4D97-AF65-F5344CB8AC3E}">
        <p14:creationId xmlns:p14="http://schemas.microsoft.com/office/powerpoint/2010/main" val="35888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J</a:t>
            </a:r>
            <a:r>
              <a:rPr lang="en-US" dirty="0" smtClean="0"/>
              <a:t>oint Center for Housing Studies of Harvard University, </a:t>
            </a:r>
            <a:r>
              <a:rPr lang="en-US" i="1" dirty="0" smtClean="0"/>
              <a:t>Housing America’s Older Adults:</a:t>
            </a:r>
            <a:r>
              <a:rPr lang="en-US" i="1" baseline="0" dirty="0" smtClean="0"/>
              <a:t> Meeting the Needs of an Aging Population</a:t>
            </a:r>
            <a:r>
              <a:rPr lang="en-US" i="0" baseline="0" dirty="0" smtClean="0"/>
              <a:t>, 2014, p. 16.</a:t>
            </a:r>
            <a:endParaRPr lang="en-US" i="1" dirty="0" smtClean="0"/>
          </a:p>
        </p:txBody>
      </p:sp>
      <p:sp>
        <p:nvSpPr>
          <p:cNvPr id="4" name="Slide Number Placeholder 3"/>
          <p:cNvSpPr>
            <a:spLocks noGrp="1"/>
          </p:cNvSpPr>
          <p:nvPr>
            <p:ph type="sldNum" sz="quarter" idx="10"/>
          </p:nvPr>
        </p:nvSpPr>
        <p:spPr/>
        <p:txBody>
          <a:bodyPr/>
          <a:lstStyle/>
          <a:p>
            <a:fld id="{2EAC10D0-7257-457B-8D2F-EC1AB1A1CFFF}" type="slidenum">
              <a:rPr lang="en-US" smtClean="0"/>
              <a:t>10</a:t>
            </a:fld>
            <a:endParaRPr lang="en-US" dirty="0"/>
          </a:p>
        </p:txBody>
      </p:sp>
    </p:spTree>
    <p:extLst>
      <p:ext uri="{BB962C8B-B14F-4D97-AF65-F5344CB8AC3E}">
        <p14:creationId xmlns:p14="http://schemas.microsoft.com/office/powerpoint/2010/main" val="132645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u="none" strike="noStrike" kern="1200" baseline="0" dirty="0" smtClean="0">
                <a:solidFill>
                  <a:schemeClr val="tx1"/>
                </a:solidFill>
                <a:latin typeface="+mn-lt"/>
                <a:ea typeface="+mn-ea"/>
                <a:cs typeface="+mn-cs"/>
              </a:rPr>
              <a:t>The NRRI shows the share of working households who are ‘at risk’ of being unable to maintain their pre-retirement standard of living in retirement. The Index compares projected replacement rates – retirement income as a percentage of pre-retirement income – for today’s working households with target rates that would allow them to maintain their living standard and calculates the percentage at risk of falling short….Even if households work to age 65 and annuitize all their financial assets, including the receipts from reverse mortgages on their homes, more than half are at risk of being unable to maintain their standard of living in retirement.”  (p. 1)</a:t>
            </a:r>
            <a:endParaRPr lang="en-US" dirty="0" smtClean="0"/>
          </a:p>
          <a:p>
            <a:endParaRPr lang="en-US" dirty="0" smtClean="0"/>
          </a:p>
          <a:p>
            <a:r>
              <a:rPr lang="en-US" dirty="0" smtClean="0"/>
              <a:t>Alicia H.</a:t>
            </a:r>
            <a:r>
              <a:rPr lang="en-US" baseline="0" dirty="0" smtClean="0"/>
              <a:t> Munnell, Anthony Webb, and Francesca Golub-Sass, The National Retirement Risk Index: An Update, Issue Brief 12-20, October 2012, Center for Retirement Research, Boston College.</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11</a:t>
            </a:fld>
            <a:endParaRPr lang="en-US" dirty="0"/>
          </a:p>
        </p:txBody>
      </p:sp>
    </p:spTree>
    <p:extLst>
      <p:ext uri="{BB962C8B-B14F-4D97-AF65-F5344CB8AC3E}">
        <p14:creationId xmlns:p14="http://schemas.microsoft.com/office/powerpoint/2010/main" val="42131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http://www.forbes.com/pictures/efik45fkeke/a-treehouse-rental/</a:t>
            </a:r>
          </a:p>
          <a:p>
            <a:endParaRPr lang="en-US" dirty="0" smtClean="0"/>
          </a:p>
          <a:p>
            <a:r>
              <a:rPr lang="en-US" dirty="0" smtClean="0"/>
              <a:t>Resources</a:t>
            </a:r>
            <a:r>
              <a:rPr lang="en-US" baseline="0" dirty="0" smtClean="0"/>
              <a:t> on housing options:</a:t>
            </a:r>
          </a:p>
          <a:p>
            <a:r>
              <a:rPr lang="en-US" baseline="0" dirty="0" smtClean="0"/>
              <a:t>Frank R. Mandy, “The Evolution of Continuing Care Retirement Communities: Not Your Grandmother’s Retirement Community,” in Pauline S. Abbott, Nancy Carman, Jack Carman, and Bob Scarfo, editors, </a:t>
            </a:r>
            <a:r>
              <a:rPr lang="en-US" i="1" baseline="0" dirty="0" smtClean="0"/>
              <a:t>Re-creating Neighborhoods for Successful Aging</a:t>
            </a:r>
            <a:r>
              <a:rPr lang="en-US" baseline="0" dirty="0" smtClean="0"/>
              <a:t>, Baltimore: Health Professions Press, 2009, pp. 91-114.</a:t>
            </a:r>
            <a:endParaRPr lang="en-US" dirty="0" smtClean="0"/>
          </a:p>
          <a:p>
            <a:endParaRPr lang="en-US" dirty="0" smtClean="0"/>
          </a:p>
          <a:p>
            <a:r>
              <a:rPr lang="en-US" dirty="0" smtClean="0"/>
              <a:t>Laura Bauer Granberry, “Cohousing and Shared Housing,”</a:t>
            </a:r>
            <a:r>
              <a:rPr lang="en-US" baseline="0" dirty="0" smtClean="0"/>
              <a:t> in Pauline S. Abbott, Nancy Carman, Jack Carman, and Bob Scarfo, editors, </a:t>
            </a:r>
            <a:r>
              <a:rPr lang="en-US" i="1" baseline="0" dirty="0" smtClean="0"/>
              <a:t>Re-creating Neighborhoods for Successful Aging</a:t>
            </a:r>
            <a:r>
              <a:rPr lang="en-US" baseline="0" dirty="0" smtClean="0"/>
              <a:t>, Baltimore: Health Professions Press, 2009, pp. 145-163.</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13</a:t>
            </a:fld>
            <a:endParaRPr lang="en-US" dirty="0"/>
          </a:p>
        </p:txBody>
      </p:sp>
    </p:spTree>
    <p:extLst>
      <p:ext uri="{BB962C8B-B14F-4D97-AF65-F5344CB8AC3E}">
        <p14:creationId xmlns:p14="http://schemas.microsoft.com/office/powerpoint/2010/main" val="369163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http://www.countryliving.com/homes/real-estate/tiny-house#slide-5</a:t>
            </a:r>
            <a:endParaRPr lang="en-US" dirty="0"/>
          </a:p>
        </p:txBody>
      </p:sp>
      <p:sp>
        <p:nvSpPr>
          <p:cNvPr id="4" name="Slide Number Placeholder 3"/>
          <p:cNvSpPr>
            <a:spLocks noGrp="1"/>
          </p:cNvSpPr>
          <p:nvPr>
            <p:ph type="sldNum" sz="quarter" idx="10"/>
          </p:nvPr>
        </p:nvSpPr>
        <p:spPr/>
        <p:txBody>
          <a:bodyPr/>
          <a:lstStyle/>
          <a:p>
            <a:fld id="{2EAC10D0-7257-457B-8D2F-EC1AB1A1CFFF}" type="slidenum">
              <a:rPr lang="en-US" smtClean="0"/>
              <a:t>14</a:t>
            </a:fld>
            <a:endParaRPr lang="en-US" dirty="0"/>
          </a:p>
        </p:txBody>
      </p:sp>
    </p:spTree>
    <p:extLst>
      <p:ext uri="{BB962C8B-B14F-4D97-AF65-F5344CB8AC3E}">
        <p14:creationId xmlns:p14="http://schemas.microsoft.com/office/powerpoint/2010/main" val="174523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3DB2F63-243C-4982-8ECB-12366D6BD074}" type="datetime1">
              <a:rPr lang="en-US" smtClean="0"/>
              <a:t>8/14/2015</a:t>
            </a:fld>
            <a:endParaRPr lang="en-US" dirty="0"/>
          </a:p>
        </p:txBody>
      </p:sp>
      <p:sp>
        <p:nvSpPr>
          <p:cNvPr id="8" name="Slide Number Placeholder 7"/>
          <p:cNvSpPr>
            <a:spLocks noGrp="1"/>
          </p:cNvSpPr>
          <p:nvPr>
            <p:ph type="sldNum" sz="quarter" idx="11"/>
          </p:nvPr>
        </p:nvSpPr>
        <p:spPr/>
        <p:txBody>
          <a:bodyPr/>
          <a:lstStyle/>
          <a:p>
            <a:fld id="{9C2F57D3-2544-4B86-AB08-F0FB486ED00D}" type="slidenum">
              <a:rPr lang="en-US" smtClean="0"/>
              <a:t>‹#›</a:t>
            </a:fld>
            <a:endParaRPr lang="en-US" dirty="0"/>
          </a:p>
        </p:txBody>
      </p:sp>
      <p:sp>
        <p:nvSpPr>
          <p:cNvPr id="9" name="Footer Placeholder 8"/>
          <p:cNvSpPr>
            <a:spLocks noGrp="1"/>
          </p:cNvSpPr>
          <p:nvPr>
            <p:ph type="ftr" sz="quarter" idx="12"/>
          </p:nvPr>
        </p:nvSpPr>
        <p:spPr/>
        <p:txBody>
          <a:bodyPr/>
          <a:lstStyle/>
          <a:p>
            <a:r>
              <a:rPr lang="en-US" dirty="0" smtClean="0"/>
              <a:t>Charles House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22AB04-EA8A-4E15-90B8-207F72E9F052}" type="datetime1">
              <a:rPr lang="en-US" smtClean="0"/>
              <a:t>8/14/2015</a:t>
            </a:fld>
            <a:endParaRPr lang="en-US" dirty="0"/>
          </a:p>
        </p:txBody>
      </p:sp>
      <p:sp>
        <p:nvSpPr>
          <p:cNvPr id="5" name="Footer Placeholder 4"/>
          <p:cNvSpPr>
            <a:spLocks noGrp="1"/>
          </p:cNvSpPr>
          <p:nvPr>
            <p:ph type="ftr" sz="quarter" idx="11"/>
          </p:nvPr>
        </p:nvSpPr>
        <p:spPr/>
        <p:txBody>
          <a:bodyPr/>
          <a:lstStyle/>
          <a:p>
            <a:r>
              <a:rPr lang="en-US" dirty="0" smtClean="0"/>
              <a:t>Charles House</a:t>
            </a:r>
            <a:endParaRPr lang="en-US" dirty="0"/>
          </a:p>
        </p:txBody>
      </p:sp>
      <p:sp>
        <p:nvSpPr>
          <p:cNvPr id="6" name="Slide Number Placeholder 5"/>
          <p:cNvSpPr>
            <a:spLocks noGrp="1"/>
          </p:cNvSpPr>
          <p:nvPr>
            <p:ph type="sldNum" sz="quarter" idx="12"/>
          </p:nvPr>
        </p:nvSpPr>
        <p:spPr/>
        <p:txBody>
          <a:bodyPr/>
          <a:lstStyle/>
          <a:p>
            <a:fld id="{9C2F57D3-2544-4B86-AB08-F0FB486ED00D}"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7E5D40-8FC6-435D-9CDB-CCE34968FA06}" type="datetime1">
              <a:rPr lang="en-US" smtClean="0"/>
              <a:t>8/14/2015</a:t>
            </a:fld>
            <a:endParaRPr lang="en-US" dirty="0"/>
          </a:p>
        </p:txBody>
      </p:sp>
      <p:sp>
        <p:nvSpPr>
          <p:cNvPr id="5" name="Footer Placeholder 4"/>
          <p:cNvSpPr>
            <a:spLocks noGrp="1"/>
          </p:cNvSpPr>
          <p:nvPr>
            <p:ph type="ftr" sz="quarter" idx="11"/>
          </p:nvPr>
        </p:nvSpPr>
        <p:spPr/>
        <p:txBody>
          <a:bodyPr/>
          <a:lstStyle/>
          <a:p>
            <a:r>
              <a:rPr lang="en-US" dirty="0" smtClean="0"/>
              <a:t>Charles House</a:t>
            </a:r>
            <a:endParaRPr lang="en-US" dirty="0"/>
          </a:p>
        </p:txBody>
      </p:sp>
      <p:sp>
        <p:nvSpPr>
          <p:cNvPr id="6" name="Slide Number Placeholder 5"/>
          <p:cNvSpPr>
            <a:spLocks noGrp="1"/>
          </p:cNvSpPr>
          <p:nvPr>
            <p:ph type="sldNum" sz="quarter" idx="12"/>
          </p:nvPr>
        </p:nvSpPr>
        <p:spPr/>
        <p:txBody>
          <a:bodyPr/>
          <a:lstStyle/>
          <a:p>
            <a:fld id="{9C2F57D3-2544-4B86-AB08-F0FB486ED00D}"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3453ABED-5753-42A6-AA94-C06A05360346}" type="datetime1">
              <a:rPr lang="en-US" smtClean="0"/>
              <a:t>8/14/2015</a:t>
            </a:fld>
            <a:endParaRPr lang="en-US" dirty="0"/>
          </a:p>
        </p:txBody>
      </p:sp>
      <p:sp>
        <p:nvSpPr>
          <p:cNvPr id="10" name="Slide Number Placeholder 9"/>
          <p:cNvSpPr>
            <a:spLocks noGrp="1"/>
          </p:cNvSpPr>
          <p:nvPr>
            <p:ph type="sldNum" sz="quarter" idx="15"/>
          </p:nvPr>
        </p:nvSpPr>
        <p:spPr/>
        <p:txBody>
          <a:bodyPr/>
          <a:lstStyle/>
          <a:p>
            <a:fld id="{9C2F57D3-2544-4B86-AB08-F0FB486ED00D}" type="slidenum">
              <a:rPr lang="en-US" smtClean="0"/>
              <a:t>‹#›</a:t>
            </a:fld>
            <a:endParaRPr lang="en-US" dirty="0"/>
          </a:p>
        </p:txBody>
      </p:sp>
      <p:sp>
        <p:nvSpPr>
          <p:cNvPr id="11" name="Footer Placeholder 10"/>
          <p:cNvSpPr>
            <a:spLocks noGrp="1"/>
          </p:cNvSpPr>
          <p:nvPr>
            <p:ph type="ftr" sz="quarter" idx="16"/>
          </p:nvPr>
        </p:nvSpPr>
        <p:spPr/>
        <p:txBody>
          <a:bodyPr/>
          <a:lstStyle/>
          <a:p>
            <a:r>
              <a:rPr lang="en-US" dirty="0" smtClean="0"/>
              <a:t>Charles House</a:t>
            </a:r>
            <a:endParaRPr lang="en-US" dirty="0"/>
          </a:p>
        </p:txBody>
      </p:sp>
      <p:sp>
        <p:nvSpPr>
          <p:cNvPr id="12" name="Title 11"/>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85BBCE8-BA47-4E17-8CBA-3D53AF5BEDC7}" type="datetime1">
              <a:rPr lang="en-US" smtClean="0"/>
              <a:t>8/14/2015</a:t>
            </a:fld>
            <a:endParaRPr lang="en-US" dirty="0"/>
          </a:p>
        </p:txBody>
      </p:sp>
      <p:sp>
        <p:nvSpPr>
          <p:cNvPr id="8" name="Slide Number Placeholder 7"/>
          <p:cNvSpPr>
            <a:spLocks noGrp="1"/>
          </p:cNvSpPr>
          <p:nvPr>
            <p:ph type="sldNum" sz="quarter" idx="11"/>
          </p:nvPr>
        </p:nvSpPr>
        <p:spPr/>
        <p:txBody>
          <a:bodyPr/>
          <a:lstStyle/>
          <a:p>
            <a:fld id="{9C2F57D3-2544-4B86-AB08-F0FB486ED00D}" type="slidenum">
              <a:rPr lang="en-US" smtClean="0"/>
              <a:t>‹#›</a:t>
            </a:fld>
            <a:endParaRPr lang="en-US" dirty="0"/>
          </a:p>
        </p:txBody>
      </p:sp>
      <p:sp>
        <p:nvSpPr>
          <p:cNvPr id="9" name="Footer Placeholder 8"/>
          <p:cNvSpPr>
            <a:spLocks noGrp="1"/>
          </p:cNvSpPr>
          <p:nvPr>
            <p:ph type="ftr" sz="quarter" idx="12"/>
          </p:nvPr>
        </p:nvSpPr>
        <p:spPr/>
        <p:txBody>
          <a:bodyPr/>
          <a:lstStyle/>
          <a:p>
            <a:r>
              <a:rPr lang="en-US" dirty="0" smtClean="0"/>
              <a:t>Charles House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6006D88D-11CE-4707-9EB1-B894592C7C74}" type="datetime1">
              <a:rPr lang="en-US" smtClean="0"/>
              <a:t>8/14/2015</a:t>
            </a:fld>
            <a:endParaRPr lang="en-US" dirty="0"/>
          </a:p>
        </p:txBody>
      </p:sp>
      <p:sp>
        <p:nvSpPr>
          <p:cNvPr id="10" name="Slide Number Placeholder 9"/>
          <p:cNvSpPr>
            <a:spLocks noGrp="1"/>
          </p:cNvSpPr>
          <p:nvPr>
            <p:ph type="sldNum" sz="quarter" idx="11"/>
          </p:nvPr>
        </p:nvSpPr>
        <p:spPr/>
        <p:txBody>
          <a:bodyPr/>
          <a:lstStyle/>
          <a:p>
            <a:fld id="{9C2F57D3-2544-4B86-AB08-F0FB486ED00D}" type="slidenum">
              <a:rPr lang="en-US" smtClean="0"/>
              <a:t>‹#›</a:t>
            </a:fld>
            <a:endParaRPr lang="en-US" dirty="0"/>
          </a:p>
        </p:txBody>
      </p:sp>
      <p:sp>
        <p:nvSpPr>
          <p:cNvPr id="11" name="Footer Placeholder 10"/>
          <p:cNvSpPr>
            <a:spLocks noGrp="1"/>
          </p:cNvSpPr>
          <p:nvPr>
            <p:ph type="ftr" sz="quarter" idx="12"/>
          </p:nvPr>
        </p:nvSpPr>
        <p:spPr>
          <a:xfrm>
            <a:off x="493776" y="6356350"/>
            <a:ext cx="5102352" cy="365125"/>
          </a:xfrm>
        </p:spPr>
        <p:txBody>
          <a:bodyPr/>
          <a:lstStyle/>
          <a:p>
            <a:r>
              <a:rPr lang="en-US" dirty="0" smtClean="0"/>
              <a:t>Charles House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5C3ADE43-EAEE-41D2-9FB7-1547B5434080}" type="datetime1">
              <a:rPr lang="en-US" smtClean="0"/>
              <a:t>8/14/2015</a:t>
            </a:fld>
            <a:endParaRPr lang="en-US" dirty="0"/>
          </a:p>
        </p:txBody>
      </p:sp>
      <p:sp>
        <p:nvSpPr>
          <p:cNvPr id="11" name="Slide Number Placeholder 10"/>
          <p:cNvSpPr>
            <a:spLocks noGrp="1"/>
          </p:cNvSpPr>
          <p:nvPr>
            <p:ph type="sldNum" sz="quarter" idx="11"/>
          </p:nvPr>
        </p:nvSpPr>
        <p:spPr/>
        <p:txBody>
          <a:bodyPr/>
          <a:lstStyle/>
          <a:p>
            <a:fld id="{9C2F57D3-2544-4B86-AB08-F0FB486ED00D}" type="slidenum">
              <a:rPr lang="en-US" smtClean="0"/>
              <a:t>‹#›</a:t>
            </a:fld>
            <a:endParaRPr lang="en-US" dirty="0"/>
          </a:p>
        </p:txBody>
      </p:sp>
      <p:sp>
        <p:nvSpPr>
          <p:cNvPr id="12" name="Footer Placeholder 11"/>
          <p:cNvSpPr>
            <a:spLocks noGrp="1"/>
          </p:cNvSpPr>
          <p:nvPr>
            <p:ph type="ftr" sz="quarter" idx="12"/>
          </p:nvPr>
        </p:nvSpPr>
        <p:spPr>
          <a:xfrm>
            <a:off x="493776" y="6356350"/>
            <a:ext cx="5102352" cy="365125"/>
          </a:xfrm>
        </p:spPr>
        <p:txBody>
          <a:bodyPr/>
          <a:lstStyle/>
          <a:p>
            <a:r>
              <a:rPr lang="en-US" dirty="0" smtClean="0"/>
              <a:t>Charles House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83B3EE5C-5149-4CD1-9CB5-A248C179C2D0}" type="datetime1">
              <a:rPr lang="en-US" smtClean="0"/>
              <a:t>8/14/2015</a:t>
            </a:fld>
            <a:endParaRPr lang="en-US" dirty="0"/>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9C2F57D3-2544-4B86-AB08-F0FB486ED00D}" type="slidenum">
              <a:rPr lang="en-US" smtClean="0"/>
              <a:t>‹#›</a:t>
            </a:fld>
            <a:endParaRPr lang="en-US" dirty="0"/>
          </a:p>
        </p:txBody>
      </p:sp>
      <p:sp>
        <p:nvSpPr>
          <p:cNvPr id="6" name="Footer Placeholder 5"/>
          <p:cNvSpPr>
            <a:spLocks noGrp="1"/>
          </p:cNvSpPr>
          <p:nvPr>
            <p:ph type="ftr" sz="quarter" idx="12"/>
          </p:nvPr>
        </p:nvSpPr>
        <p:spPr/>
        <p:txBody>
          <a:bodyPr/>
          <a:lstStyle/>
          <a:p>
            <a:r>
              <a:rPr lang="en-US" dirty="0" smtClean="0"/>
              <a:t>Charles House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4C191C-6E06-4F31-96BF-EA8221F7C099}" type="datetime1">
              <a:rPr lang="en-US" smtClean="0"/>
              <a:t>8/14/2015</a:t>
            </a:fld>
            <a:endParaRPr lang="en-US" dirty="0"/>
          </a:p>
        </p:txBody>
      </p:sp>
      <p:sp>
        <p:nvSpPr>
          <p:cNvPr id="3" name="Footer Placeholder 2"/>
          <p:cNvSpPr>
            <a:spLocks noGrp="1"/>
          </p:cNvSpPr>
          <p:nvPr>
            <p:ph type="ftr" sz="quarter" idx="11"/>
          </p:nvPr>
        </p:nvSpPr>
        <p:spPr/>
        <p:txBody>
          <a:bodyPr/>
          <a:lstStyle/>
          <a:p>
            <a:r>
              <a:rPr lang="en-US" dirty="0" smtClean="0"/>
              <a:t>Charles House</a:t>
            </a:r>
            <a:endParaRPr lang="en-US" dirty="0"/>
          </a:p>
        </p:txBody>
      </p:sp>
      <p:sp>
        <p:nvSpPr>
          <p:cNvPr id="4" name="Slide Number Placeholder 3"/>
          <p:cNvSpPr>
            <a:spLocks noGrp="1"/>
          </p:cNvSpPr>
          <p:nvPr>
            <p:ph type="sldNum" sz="quarter" idx="12"/>
          </p:nvPr>
        </p:nvSpPr>
        <p:spPr/>
        <p:txBody>
          <a:bodyPr/>
          <a:lstStyle/>
          <a:p>
            <a:fld id="{9C2F57D3-2544-4B86-AB08-F0FB486ED00D}"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66A1F85-CA09-4A73-894D-06426708966E}" type="datetime1">
              <a:rPr lang="en-US" smtClean="0"/>
              <a:t>8/14/2015</a:t>
            </a:fld>
            <a:endParaRPr lang="en-US" dirty="0"/>
          </a:p>
        </p:txBody>
      </p:sp>
      <p:sp>
        <p:nvSpPr>
          <p:cNvPr id="9" name="Slide Number Placeholder 8"/>
          <p:cNvSpPr>
            <a:spLocks noGrp="1"/>
          </p:cNvSpPr>
          <p:nvPr>
            <p:ph type="sldNum" sz="quarter" idx="11"/>
          </p:nvPr>
        </p:nvSpPr>
        <p:spPr/>
        <p:txBody>
          <a:bodyPr/>
          <a:lstStyle/>
          <a:p>
            <a:fld id="{9C2F57D3-2544-4B86-AB08-F0FB486ED00D}" type="slidenum">
              <a:rPr lang="en-US" smtClean="0"/>
              <a:t>‹#›</a:t>
            </a:fld>
            <a:endParaRPr lang="en-US" dirty="0"/>
          </a:p>
        </p:txBody>
      </p:sp>
      <p:sp>
        <p:nvSpPr>
          <p:cNvPr id="10" name="Footer Placeholder 9"/>
          <p:cNvSpPr>
            <a:spLocks noGrp="1"/>
          </p:cNvSpPr>
          <p:nvPr>
            <p:ph type="ftr" sz="quarter" idx="12"/>
          </p:nvPr>
        </p:nvSpPr>
        <p:spPr>
          <a:xfrm>
            <a:off x="493776" y="6356350"/>
            <a:ext cx="5102352" cy="365125"/>
          </a:xfrm>
        </p:spPr>
        <p:txBody>
          <a:bodyPr/>
          <a:lstStyle/>
          <a:p>
            <a:r>
              <a:rPr lang="en-US" dirty="0" smtClean="0"/>
              <a:t>Charles House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BE84491-2207-46CF-806C-02F0033987EC}" type="datetime1">
              <a:rPr lang="en-US" smtClean="0"/>
              <a:t>8/14/2015</a:t>
            </a:fld>
            <a:endParaRPr lang="en-US" dirty="0"/>
          </a:p>
        </p:txBody>
      </p:sp>
      <p:sp>
        <p:nvSpPr>
          <p:cNvPr id="9" name="Slide Number Placeholder 8"/>
          <p:cNvSpPr>
            <a:spLocks noGrp="1"/>
          </p:cNvSpPr>
          <p:nvPr>
            <p:ph type="sldNum" sz="quarter" idx="11"/>
          </p:nvPr>
        </p:nvSpPr>
        <p:spPr/>
        <p:txBody>
          <a:bodyPr/>
          <a:lstStyle/>
          <a:p>
            <a:fld id="{9C2F57D3-2544-4B86-AB08-F0FB486ED00D}" type="slidenum">
              <a:rPr lang="en-US" smtClean="0"/>
              <a:t>‹#›</a:t>
            </a:fld>
            <a:endParaRPr lang="en-US" dirty="0"/>
          </a:p>
        </p:txBody>
      </p:sp>
      <p:sp>
        <p:nvSpPr>
          <p:cNvPr id="10" name="Footer Placeholder 9"/>
          <p:cNvSpPr>
            <a:spLocks noGrp="1"/>
          </p:cNvSpPr>
          <p:nvPr>
            <p:ph type="ftr" sz="quarter" idx="12"/>
          </p:nvPr>
        </p:nvSpPr>
        <p:spPr>
          <a:xfrm>
            <a:off x="493776" y="6356350"/>
            <a:ext cx="5102352" cy="365125"/>
          </a:xfrm>
        </p:spPr>
        <p:txBody>
          <a:bodyPr/>
          <a:lstStyle/>
          <a:p>
            <a:r>
              <a:rPr lang="en-US" dirty="0" smtClean="0"/>
              <a:t>Charles House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rgbClr val="73A3B9"/>
            </a:gs>
            <a:gs pos="100000">
              <a:schemeClr val="bg2">
                <a:tint val="100000"/>
                <a:lumMod val="80000"/>
              </a:schemeClr>
            </a:gs>
          </a:gsLst>
          <a:path path="circle">
            <a:fillToRect l="50000" t="2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A74FDA41-8B3E-44F3-B5D2-34BA70586A8C}" type="datetime1">
              <a:rPr lang="en-US" smtClean="0"/>
              <a:t>8/14/2015</a:t>
            </a:fld>
            <a:endParaRPr lang="en-US" dirty="0"/>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r>
              <a:rPr lang="en-US" dirty="0" smtClean="0"/>
              <a:t>Charles House</a:t>
            </a:r>
            <a:endParaRPr lang="en-US" dirty="0"/>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9C2F57D3-2544-4B86-AB08-F0FB486ED00D}"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720221"/>
            <a:ext cx="6400800" cy="2251579"/>
          </a:xfrm>
        </p:spPr>
        <p:txBody>
          <a:bodyPr/>
          <a:lstStyle/>
          <a:p>
            <a:r>
              <a:rPr lang="en-US" sz="4800" dirty="0" smtClean="0"/>
              <a:t>elder star neighborhoods: An Evidence Based Approach (Version 1.0)</a:t>
            </a:r>
            <a:endParaRPr lang="en-US" sz="4800" dirty="0"/>
          </a:p>
        </p:txBody>
      </p:sp>
      <p:sp>
        <p:nvSpPr>
          <p:cNvPr id="3" name="Subtitle 2"/>
          <p:cNvSpPr>
            <a:spLocks noGrp="1"/>
          </p:cNvSpPr>
          <p:nvPr>
            <p:ph type="subTitle" idx="1"/>
          </p:nvPr>
        </p:nvSpPr>
        <p:spPr>
          <a:xfrm>
            <a:off x="1066800" y="4667864"/>
            <a:ext cx="6172200" cy="1123336"/>
          </a:xfrm>
        </p:spPr>
        <p:txBody>
          <a:bodyPr>
            <a:noAutofit/>
          </a:bodyPr>
          <a:lstStyle/>
          <a:p>
            <a:r>
              <a:rPr lang="en-US" dirty="0" smtClean="0"/>
              <a:t>Brian J. Morton</a:t>
            </a:r>
            <a:br>
              <a:rPr lang="en-US" dirty="0" smtClean="0"/>
            </a:br>
            <a:r>
              <a:rPr lang="en-US" dirty="0" smtClean="0"/>
              <a:t>Center for Urban and Regional Studies</a:t>
            </a:r>
            <a:br>
              <a:rPr lang="en-US" dirty="0" smtClean="0"/>
            </a:br>
            <a:r>
              <a:rPr lang="en-US" dirty="0" smtClean="0"/>
              <a:t>University of North Carolina at Chapel Hill</a:t>
            </a:r>
            <a:br>
              <a:rPr lang="en-US" dirty="0" smtClean="0"/>
            </a:br>
            <a:r>
              <a:rPr lang="en-US" dirty="0" smtClean="0"/>
              <a:t>October 25, 2014</a:t>
            </a:r>
          </a:p>
        </p:txBody>
      </p:sp>
    </p:spTree>
    <p:extLst>
      <p:ext uri="{BB962C8B-B14F-4D97-AF65-F5344CB8AC3E}">
        <p14:creationId xmlns:p14="http://schemas.microsoft.com/office/powerpoint/2010/main" val="3080629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i="1" dirty="0"/>
              <a:t>J</a:t>
            </a:r>
            <a:r>
              <a:rPr lang="en-US" dirty="0"/>
              <a:t>oint Center for Housing Studies of Harvard University, </a:t>
            </a:r>
            <a:r>
              <a:rPr lang="en-US" i="1" dirty="0"/>
              <a:t>Housing America’s Older Adults</a:t>
            </a:r>
          </a:p>
        </p:txBody>
      </p:sp>
      <p:sp>
        <p:nvSpPr>
          <p:cNvPr id="3" name="Slide Number Placeholder 2"/>
          <p:cNvSpPr>
            <a:spLocks noGrp="1"/>
          </p:cNvSpPr>
          <p:nvPr>
            <p:ph type="sldNum" sz="quarter" idx="12"/>
          </p:nvPr>
        </p:nvSpPr>
        <p:spPr/>
        <p:txBody>
          <a:bodyPr/>
          <a:lstStyle/>
          <a:p>
            <a:fld id="{9C2F57D3-2544-4B86-AB08-F0FB486ED00D}" type="slidenum">
              <a:rPr lang="en-US" smtClean="0"/>
              <a:t>10</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151" y="76200"/>
            <a:ext cx="7167699" cy="587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598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9C2F57D3-2544-4B86-AB08-F0FB486ED00D}" type="slidenum">
              <a:rPr lang="en-US" smtClean="0"/>
              <a:t>11</a:t>
            </a:fld>
            <a:endParaRPr lang="en-US" dirty="0"/>
          </a:p>
        </p:txBody>
      </p:sp>
      <p:sp>
        <p:nvSpPr>
          <p:cNvPr id="5" name="Footer Placeholder 4"/>
          <p:cNvSpPr>
            <a:spLocks noGrp="1"/>
          </p:cNvSpPr>
          <p:nvPr>
            <p:ph type="ftr" sz="quarter" idx="16"/>
          </p:nvPr>
        </p:nvSpPr>
        <p:spPr/>
        <p:txBody>
          <a:bodyPr/>
          <a:lstStyle/>
          <a:p>
            <a:r>
              <a:rPr lang="en-US" dirty="0" smtClean="0"/>
              <a:t>Munnell, Webb, and Golub-Sass (2012), p. 3</a:t>
            </a:r>
            <a:endParaRPr lang="en-US" dirty="0"/>
          </a:p>
        </p:txBody>
      </p:sp>
      <p:sp>
        <p:nvSpPr>
          <p:cNvPr id="6" name="Title 5"/>
          <p:cNvSpPr>
            <a:spLocks noGrp="1"/>
          </p:cNvSpPr>
          <p:nvPr>
            <p:ph type="title"/>
          </p:nvPr>
        </p:nvSpPr>
        <p:spPr>
          <a:xfrm>
            <a:off x="762000" y="1554480"/>
            <a:ext cx="2743200" cy="1979466"/>
          </a:xfrm>
        </p:spPr>
        <p:txBody>
          <a:bodyPr>
            <a:noAutofit/>
          </a:bodyPr>
          <a:lstStyle/>
          <a:p>
            <a:r>
              <a:rPr lang="en-US" sz="2000" dirty="0" smtClean="0"/>
              <a:t>Most Households will not have the resources needed to maintain</a:t>
            </a:r>
            <a:br>
              <a:rPr lang="en-US" sz="2000" dirty="0" smtClean="0"/>
            </a:br>
            <a:r>
              <a:rPr lang="en-US" sz="2000" dirty="0" smtClean="0"/>
              <a:t>pre-retirement standard of living</a:t>
            </a:r>
            <a:endParaRPr lang="en-US" sz="2000" dirty="0"/>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910805" y="1554480"/>
            <a:ext cx="4477945" cy="389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34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9848" y="1472184"/>
            <a:ext cx="6321552" cy="2130552"/>
          </a:xfrm>
        </p:spPr>
        <p:txBody>
          <a:bodyPr/>
          <a:lstStyle/>
          <a:p>
            <a:r>
              <a:rPr lang="en-US" dirty="0" smtClean="0"/>
              <a:t>Necessary Components of Elder Star Neighborhoods</a:t>
            </a:r>
            <a:endParaRPr lang="en-US" dirty="0"/>
          </a:p>
        </p:txBody>
      </p:sp>
      <p:sp>
        <p:nvSpPr>
          <p:cNvPr id="6" name="Text Placeholder 5"/>
          <p:cNvSpPr>
            <a:spLocks noGrp="1"/>
          </p:cNvSpPr>
          <p:nvPr>
            <p:ph type="body" idx="1"/>
          </p:nvPr>
        </p:nvSpPr>
        <p:spPr>
          <a:xfrm>
            <a:off x="1069848" y="4800600"/>
            <a:ext cx="6172200" cy="914400"/>
          </a:xfrm>
        </p:spPr>
        <p:txBody>
          <a:bodyPr>
            <a:normAutofit/>
          </a:bodyPr>
          <a:lstStyle/>
          <a:p>
            <a:r>
              <a:rPr lang="en-US" sz="4800" dirty="0" smtClean="0"/>
              <a:t>Small town or suburb</a:t>
            </a:r>
            <a:endParaRPr lang="en-US" sz="4800" dirty="0"/>
          </a:p>
        </p:txBody>
      </p:sp>
      <p:sp>
        <p:nvSpPr>
          <p:cNvPr id="3" name="Slide Number Placeholder 2"/>
          <p:cNvSpPr>
            <a:spLocks noGrp="1"/>
          </p:cNvSpPr>
          <p:nvPr>
            <p:ph type="sldNum" sz="quarter" idx="11"/>
          </p:nvPr>
        </p:nvSpPr>
        <p:spPr/>
        <p:txBody>
          <a:bodyPr/>
          <a:lstStyle/>
          <a:p>
            <a:fld id="{9C2F57D3-2544-4B86-AB08-F0FB486ED00D}" type="slidenum">
              <a:rPr lang="en-US" smtClean="0"/>
              <a:t>12</a:t>
            </a:fld>
            <a:endParaRPr lang="en-US" dirty="0"/>
          </a:p>
        </p:txBody>
      </p:sp>
    </p:spTree>
    <p:extLst>
      <p:ext uri="{BB962C8B-B14F-4D97-AF65-F5344CB8AC3E}">
        <p14:creationId xmlns:p14="http://schemas.microsoft.com/office/powerpoint/2010/main" val="294480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13</a:t>
            </a:fld>
            <a:endParaRPr lang="en-US" dirty="0"/>
          </a:p>
        </p:txBody>
      </p:sp>
      <p:sp>
        <p:nvSpPr>
          <p:cNvPr id="4" name="Title 3"/>
          <p:cNvSpPr>
            <a:spLocks noGrp="1"/>
          </p:cNvSpPr>
          <p:nvPr>
            <p:ph type="title"/>
          </p:nvPr>
        </p:nvSpPr>
        <p:spPr>
          <a:xfrm>
            <a:off x="1069848" y="1554480"/>
            <a:ext cx="2073348" cy="1979466"/>
          </a:xfrm>
        </p:spPr>
        <p:txBody>
          <a:bodyPr>
            <a:normAutofit fontScale="90000"/>
          </a:bodyPr>
          <a:lstStyle/>
          <a:p>
            <a:r>
              <a:rPr lang="en-US" sz="2200" dirty="0" smtClean="0"/>
              <a:t>Accessory Dwelling Units</a:t>
            </a: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left unit</a:t>
            </a:r>
            <a:endParaRPr lang="en-US" dirty="0"/>
          </a:p>
        </p:txBody>
      </p:sp>
      <p:pic>
        <p:nvPicPr>
          <p:cNvPr id="1028" name="Picture 4"/>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971800" y="1554480"/>
            <a:ext cx="6019800" cy="3887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6"/>
          </p:nvPr>
        </p:nvSpPr>
        <p:spPr/>
        <p:txBody>
          <a:bodyPr/>
          <a:lstStyle/>
          <a:p>
            <a:r>
              <a:rPr lang="en-US" dirty="0" smtClean="0"/>
              <a:t>Michael Litchfield, </a:t>
            </a:r>
            <a:r>
              <a:rPr lang="en-US" i="1" dirty="0" smtClean="0"/>
              <a:t>In-Laws, Outlaws, and Granny Flats</a:t>
            </a:r>
            <a:endParaRPr lang="en-US" i="1" dirty="0"/>
          </a:p>
        </p:txBody>
      </p:sp>
    </p:spTree>
    <p:extLst>
      <p:ext uri="{BB962C8B-B14F-4D97-AF65-F5344CB8AC3E}">
        <p14:creationId xmlns:p14="http://schemas.microsoft.com/office/powerpoint/2010/main" val="120629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14</a:t>
            </a:fld>
            <a:endParaRPr lang="en-US" dirty="0"/>
          </a:p>
        </p:txBody>
      </p:sp>
      <p:sp>
        <p:nvSpPr>
          <p:cNvPr id="4" name="Title 3"/>
          <p:cNvSpPr>
            <a:spLocks noGrp="1"/>
          </p:cNvSpPr>
          <p:nvPr>
            <p:ph type="title"/>
          </p:nvPr>
        </p:nvSpPr>
        <p:spPr>
          <a:xfrm>
            <a:off x="1069848" y="1554480"/>
            <a:ext cx="2073348" cy="1979466"/>
          </a:xfrm>
        </p:spPr>
        <p:txBody>
          <a:bodyPr>
            <a:normAutofit fontScale="90000"/>
          </a:bodyPr>
          <a:lstStyle/>
          <a:p>
            <a:r>
              <a:rPr lang="en-US" sz="2200" dirty="0" smtClean="0"/>
              <a:t>Tiny Houses</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392 sq. ft.</a:t>
            </a:r>
            <a:endParaRPr lang="en-US" dirty="0"/>
          </a:p>
        </p:txBody>
      </p:sp>
      <p:pic>
        <p:nvPicPr>
          <p:cNvPr id="205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9" y="1554480"/>
            <a:ext cx="5535611" cy="4151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6"/>
          </p:nvPr>
        </p:nvSpPr>
        <p:spPr/>
        <p:txBody>
          <a:bodyPr/>
          <a:lstStyle/>
          <a:p>
            <a:r>
              <a:rPr lang="en-US" dirty="0" smtClean="0"/>
              <a:t>Ellen Sturm Niz, "12 of the Most Impressive Tiny Houses You've Ever Seen", </a:t>
            </a:r>
            <a:r>
              <a:rPr lang="en-US" i="1" dirty="0" smtClean="0"/>
              <a:t>Country Living</a:t>
            </a:r>
            <a:endParaRPr lang="en-US" i="1" dirty="0"/>
          </a:p>
        </p:txBody>
      </p:sp>
    </p:spTree>
    <p:extLst>
      <p:ext uri="{BB962C8B-B14F-4D97-AF65-F5344CB8AC3E}">
        <p14:creationId xmlns:p14="http://schemas.microsoft.com/office/powerpoint/2010/main" val="2345418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15</a:t>
            </a:fld>
            <a:endParaRPr lang="en-US" dirty="0"/>
          </a:p>
        </p:txBody>
      </p:sp>
      <p:sp>
        <p:nvSpPr>
          <p:cNvPr id="4" name="Title 3"/>
          <p:cNvSpPr>
            <a:spLocks noGrp="1"/>
          </p:cNvSpPr>
          <p:nvPr>
            <p:ph type="title"/>
          </p:nvPr>
        </p:nvSpPr>
        <p:spPr>
          <a:xfrm>
            <a:off x="1069848" y="1554480"/>
            <a:ext cx="2073348" cy="1979466"/>
          </a:xfrm>
        </p:spPr>
        <p:txBody>
          <a:bodyPr>
            <a:normAutofit fontScale="90000"/>
          </a:bodyPr>
          <a:lstStyle/>
          <a:p>
            <a:r>
              <a:rPr lang="en-US" sz="2200" dirty="0" smtClean="0"/>
              <a:t>Senior Cohousing</a:t>
            </a: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Silver Sage Village, Boulder, CO</a:t>
            </a:r>
            <a:endParaRPr lang="en-US" dirty="0"/>
          </a:p>
        </p:txBody>
      </p:sp>
      <p:pic>
        <p:nvPicPr>
          <p:cNvPr id="1030" name="Picture 6" descr="Silver Sage garden winter"/>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3455988" y="1554480"/>
            <a:ext cx="5535169" cy="41513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6"/>
          </p:nvPr>
        </p:nvSpPr>
        <p:spPr/>
        <p:txBody>
          <a:bodyPr/>
          <a:lstStyle/>
          <a:p>
            <a:r>
              <a:rPr lang="en-US" dirty="0" smtClean="0"/>
              <a:t>Silvertip Integrated Engineering Consultants</a:t>
            </a:r>
            <a:endParaRPr lang="en-US" dirty="0"/>
          </a:p>
        </p:txBody>
      </p:sp>
    </p:spTree>
    <p:extLst>
      <p:ext uri="{BB962C8B-B14F-4D97-AF65-F5344CB8AC3E}">
        <p14:creationId xmlns:p14="http://schemas.microsoft.com/office/powerpoint/2010/main" val="4184203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16</a:t>
            </a:fld>
            <a:endParaRPr lang="en-US" dirty="0"/>
          </a:p>
        </p:txBody>
      </p:sp>
      <p:sp>
        <p:nvSpPr>
          <p:cNvPr id="4" name="Footer Placeholder 3"/>
          <p:cNvSpPr>
            <a:spLocks noGrp="1"/>
          </p:cNvSpPr>
          <p:nvPr>
            <p:ph type="ftr" sz="quarter" idx="16"/>
          </p:nvPr>
        </p:nvSpPr>
        <p:spPr/>
        <p:txBody>
          <a:bodyPr/>
          <a:lstStyle/>
          <a:p>
            <a:r>
              <a:rPr lang="en-US" dirty="0" smtClean="0"/>
              <a:t>Carol Woods Retirement Community</a:t>
            </a:r>
            <a:endParaRPr lang="en-US" dirty="0"/>
          </a:p>
        </p:txBody>
      </p:sp>
      <p:sp>
        <p:nvSpPr>
          <p:cNvPr id="5" name="Title 4"/>
          <p:cNvSpPr>
            <a:spLocks noGrp="1"/>
          </p:cNvSpPr>
          <p:nvPr>
            <p:ph type="title"/>
          </p:nvPr>
        </p:nvSpPr>
        <p:spPr>
          <a:xfrm>
            <a:off x="1069848" y="1554480"/>
            <a:ext cx="2073348" cy="1979466"/>
          </a:xfrm>
        </p:spPr>
        <p:txBody>
          <a:bodyPr>
            <a:noAutofit/>
          </a:bodyPr>
          <a:lstStyle/>
          <a:p>
            <a:r>
              <a:rPr lang="en-US" sz="2000" dirty="0" smtClean="0"/>
              <a:t>Continuing Care Retirement Community</a:t>
            </a: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sz="1600" dirty="0" smtClean="0"/>
              <a:t>Carol Woods Retirement Community, Chapel Hill</a:t>
            </a:r>
            <a:endParaRPr lang="en-US" sz="1600" dirty="0"/>
          </a:p>
        </p:txBody>
      </p:sp>
      <p:pic>
        <p:nvPicPr>
          <p:cNvPr id="2050"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3455987" y="1554480"/>
            <a:ext cx="5532120" cy="366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81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17</a:t>
            </a:fld>
            <a:endParaRPr lang="en-US" dirty="0"/>
          </a:p>
        </p:txBody>
      </p:sp>
      <p:sp>
        <p:nvSpPr>
          <p:cNvPr id="4" name="Title 3"/>
          <p:cNvSpPr>
            <a:spLocks noGrp="1"/>
          </p:cNvSpPr>
          <p:nvPr>
            <p:ph type="title"/>
          </p:nvPr>
        </p:nvSpPr>
        <p:spPr>
          <a:xfrm>
            <a:off x="1069848" y="1554480"/>
            <a:ext cx="2073348" cy="1979466"/>
          </a:xfrm>
        </p:spPr>
        <p:txBody>
          <a:bodyPr>
            <a:normAutofit fontScale="90000"/>
          </a:bodyPr>
          <a:lstStyle/>
          <a:p>
            <a:r>
              <a:rPr lang="en-US" sz="2200" dirty="0" smtClean="0"/>
              <a:t>Small Eldercare Home</a:t>
            </a:r>
            <a:br>
              <a:rPr lang="en-US" sz="2200" dirty="0" smtClean="0"/>
            </a:br>
            <a:r>
              <a:rPr lang="en-US" dirty="0"/>
              <a:t/>
            </a:r>
            <a:br>
              <a:rPr lang="en-US" dirty="0"/>
            </a:br>
            <a:r>
              <a:rPr lang="en-US" dirty="0" smtClean="0"/>
              <a:t/>
            </a:r>
            <a:br>
              <a:rPr lang="en-US" dirty="0" smtClean="0"/>
            </a:br>
            <a:r>
              <a:rPr lang="en-US" dirty="0" smtClean="0"/>
              <a:t/>
            </a:r>
            <a:br>
              <a:rPr lang="en-US" dirty="0" smtClean="0"/>
            </a:br>
            <a:r>
              <a:rPr lang="en-US" dirty="0" smtClean="0"/>
              <a:t>Charles House – Yorktown, Chapel Hill</a:t>
            </a:r>
            <a:endParaRPr lang="en-US" dirty="0"/>
          </a:p>
        </p:txBody>
      </p:sp>
      <p:pic>
        <p:nvPicPr>
          <p:cNvPr id="2051"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7" y="1554480"/>
            <a:ext cx="5532120" cy="262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5"/>
          <p:cNvSpPr>
            <a:spLocks noGrp="1"/>
          </p:cNvSpPr>
          <p:nvPr>
            <p:ph type="ftr" sz="quarter" idx="16"/>
          </p:nvPr>
        </p:nvSpPr>
        <p:spPr/>
        <p:txBody>
          <a:bodyPr/>
          <a:lstStyle/>
          <a:p>
            <a:r>
              <a:rPr lang="en-US" dirty="0" smtClean="0"/>
              <a:t>Charles House Association, </a:t>
            </a:r>
            <a:r>
              <a:rPr lang="en-US" i="1" dirty="0" smtClean="0"/>
              <a:t>Newsletter</a:t>
            </a:r>
            <a:r>
              <a:rPr lang="en-US" dirty="0" smtClean="0"/>
              <a:t>, Spring 2010</a:t>
            </a:r>
            <a:endParaRPr lang="en-US" dirty="0"/>
          </a:p>
        </p:txBody>
      </p:sp>
    </p:spTree>
    <p:extLst>
      <p:ext uri="{BB962C8B-B14F-4D97-AF65-F5344CB8AC3E}">
        <p14:creationId xmlns:p14="http://schemas.microsoft.com/office/powerpoint/2010/main" val="155576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18</a:t>
            </a:fld>
            <a:endParaRPr lang="en-US" dirty="0"/>
          </a:p>
        </p:txBody>
      </p:sp>
      <p:sp>
        <p:nvSpPr>
          <p:cNvPr id="4" name="Footer Placeholder 3"/>
          <p:cNvSpPr>
            <a:spLocks noGrp="1"/>
          </p:cNvSpPr>
          <p:nvPr>
            <p:ph type="ftr" sz="quarter" idx="16"/>
          </p:nvPr>
        </p:nvSpPr>
        <p:spPr/>
        <p:txBody>
          <a:bodyPr/>
          <a:lstStyle/>
          <a:p>
            <a:r>
              <a:rPr lang="en-US" dirty="0" smtClean="0"/>
              <a:t>Charles House Association</a:t>
            </a:r>
            <a:endParaRPr lang="en-US" dirty="0"/>
          </a:p>
        </p:txBody>
      </p:sp>
      <p:sp>
        <p:nvSpPr>
          <p:cNvPr id="5" name="Title 4"/>
          <p:cNvSpPr>
            <a:spLocks noGrp="1"/>
          </p:cNvSpPr>
          <p:nvPr>
            <p:ph type="title"/>
          </p:nvPr>
        </p:nvSpPr>
        <p:spPr/>
        <p:txBody>
          <a:bodyPr>
            <a:normAutofit fontScale="90000"/>
          </a:bodyPr>
          <a:lstStyle/>
          <a:p>
            <a:r>
              <a:rPr lang="en-US" sz="2200" dirty="0" smtClean="0"/>
              <a:t>Small</a:t>
            </a:r>
            <a:br>
              <a:rPr lang="en-US" sz="2200" dirty="0" smtClean="0"/>
            </a:br>
            <a:r>
              <a:rPr lang="en-US" sz="2200" dirty="0" smtClean="0"/>
              <a:t>Daytime</a:t>
            </a:r>
            <a:br>
              <a:rPr lang="en-US" sz="2200" dirty="0" smtClean="0"/>
            </a:br>
            <a:r>
              <a:rPr lang="en-US" sz="2200" dirty="0" smtClean="0"/>
              <a:t>Adult</a:t>
            </a:r>
            <a:br>
              <a:rPr lang="en-US" sz="2200" dirty="0" smtClean="0"/>
            </a:br>
            <a:r>
              <a:rPr lang="en-US" sz="2200" dirty="0" smtClean="0"/>
              <a:t>Daycare Facility</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Charles House – Hillcrest, Carrboro</a:t>
            </a:r>
            <a:endParaRPr lang="en-US" dirty="0"/>
          </a:p>
        </p:txBody>
      </p:sp>
      <p:pic>
        <p:nvPicPr>
          <p:cNvPr id="307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895600" y="1600200"/>
            <a:ext cx="4367178"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024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19</a:t>
            </a:fld>
            <a:endParaRPr lang="en-US" dirty="0"/>
          </a:p>
        </p:txBody>
      </p:sp>
      <p:sp>
        <p:nvSpPr>
          <p:cNvPr id="4" name="Footer Placeholder 3"/>
          <p:cNvSpPr>
            <a:spLocks noGrp="1"/>
          </p:cNvSpPr>
          <p:nvPr>
            <p:ph type="ftr" sz="quarter" idx="16"/>
          </p:nvPr>
        </p:nvSpPr>
        <p:spPr/>
        <p:txBody>
          <a:bodyPr/>
          <a:lstStyle/>
          <a:p>
            <a:r>
              <a:rPr lang="en-US" dirty="0" smtClean="0"/>
              <a:t>Google Earth Street View</a:t>
            </a:r>
            <a:endParaRPr lang="en-US" dirty="0"/>
          </a:p>
        </p:txBody>
      </p:sp>
      <p:sp>
        <p:nvSpPr>
          <p:cNvPr id="5" name="Title 4"/>
          <p:cNvSpPr>
            <a:spLocks noGrp="1"/>
          </p:cNvSpPr>
          <p:nvPr>
            <p:ph type="title"/>
          </p:nvPr>
        </p:nvSpPr>
        <p:spPr/>
        <p:txBody>
          <a:bodyPr>
            <a:noAutofit/>
          </a:bodyPr>
          <a:lstStyle/>
          <a:p>
            <a:r>
              <a:rPr lang="en-US" sz="2000" dirty="0" smtClean="0"/>
              <a:t>Affordable Housing for Home Care Aides and Other Workers</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sz="1600" dirty="0" smtClean="0"/>
              <a:t>Eastwood, Chapel Hill</a:t>
            </a:r>
            <a:endParaRPr lang="en-US" dirty="0"/>
          </a:p>
        </p:txBody>
      </p:sp>
      <p:pic>
        <p:nvPicPr>
          <p:cNvPr id="3075"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7" y="1583471"/>
            <a:ext cx="5532120" cy="382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13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56432" y="1545336"/>
            <a:ext cx="5001768" cy="3886200"/>
          </a:xfrm>
        </p:spPr>
        <p:txBody>
          <a:bodyPr>
            <a:noAutofit/>
          </a:bodyPr>
          <a:lstStyle/>
          <a:p>
            <a:r>
              <a:rPr lang="en-US" dirty="0" smtClean="0"/>
              <a:t>An Elder Star Neighborhood provides the optimal built environment for older American residents</a:t>
            </a:r>
          </a:p>
          <a:p>
            <a:r>
              <a:rPr lang="en-US" dirty="0" smtClean="0"/>
              <a:t>Built environment is the exterior public realm</a:t>
            </a:r>
          </a:p>
          <a:p>
            <a:r>
              <a:rPr lang="en-US" dirty="0" smtClean="0"/>
              <a:t>Main part of presentation comprises photos of neighborhood components necessary for Elder Star Neighborhoods in American small towns and suburbs – “icons,” not necessarily to be taken literally</a:t>
            </a:r>
          </a:p>
          <a:p>
            <a:r>
              <a:rPr lang="en-US" dirty="0" smtClean="0"/>
              <a:t>Evidence based: notes attached to slides refer to scientific and planning studies providing justification for the neighborhood elements</a:t>
            </a:r>
          </a:p>
          <a:p>
            <a:r>
              <a:rPr lang="en-US" dirty="0" smtClean="0"/>
              <a:t>Design principles</a:t>
            </a:r>
            <a:endParaRPr lang="en-US" dirty="0"/>
          </a:p>
        </p:txBody>
      </p:sp>
      <p:sp>
        <p:nvSpPr>
          <p:cNvPr id="3" name="Slide Number Placeholder 2"/>
          <p:cNvSpPr>
            <a:spLocks noGrp="1"/>
          </p:cNvSpPr>
          <p:nvPr>
            <p:ph type="sldNum" sz="quarter" idx="15"/>
          </p:nvPr>
        </p:nvSpPr>
        <p:spPr/>
        <p:txBody>
          <a:bodyPr/>
          <a:lstStyle/>
          <a:p>
            <a:fld id="{9C2F57D3-2544-4B86-AB08-F0FB486ED00D}" type="slidenum">
              <a:rPr lang="en-US" smtClean="0"/>
              <a:t>2</a:t>
            </a:fld>
            <a:endParaRPr lang="en-US" dirty="0"/>
          </a:p>
        </p:txBody>
      </p:sp>
      <p:sp>
        <p:nvSpPr>
          <p:cNvPr id="5" name="Title 4"/>
          <p:cNvSpPr>
            <a:spLocks noGrp="1"/>
          </p:cNvSpPr>
          <p:nvPr>
            <p:ph type="title"/>
          </p:nvPr>
        </p:nvSpPr>
        <p:spPr>
          <a:xfrm>
            <a:off x="914400" y="1554480"/>
            <a:ext cx="2228796" cy="1979466"/>
          </a:xfrm>
        </p:spPr>
        <p:txBody>
          <a:bodyPr>
            <a:normAutofit fontScale="90000"/>
          </a:bodyPr>
          <a:lstStyle/>
          <a:p>
            <a:r>
              <a:rPr lang="en-US" sz="2200" dirty="0" smtClean="0"/>
              <a:t>Overview</a:t>
            </a:r>
            <a:r>
              <a:rPr lang="en-US" dirty="0" smtClean="0"/>
              <a:t/>
            </a:r>
            <a:br>
              <a:rPr lang="en-US" dirty="0" smtClean="0"/>
            </a:br>
            <a:r>
              <a:rPr lang="en-US" dirty="0"/>
              <a:t/>
            </a:r>
            <a:br>
              <a:rPr lang="en-US" dirty="0"/>
            </a:br>
            <a:r>
              <a:rPr lang="en-US" dirty="0" smtClean="0">
                <a:solidFill>
                  <a:srgbClr val="FFFFFF"/>
                </a:solidFill>
              </a:rPr>
              <a:t>“</a:t>
            </a:r>
            <a:r>
              <a:rPr lang="en-US" sz="1300" dirty="0">
                <a:solidFill>
                  <a:srgbClr val="FFFFFF"/>
                </a:solidFill>
              </a:rPr>
              <a:t>Has not the time come for a much more comprehensive canvass of the social functions of the neighborhood, for a more subtle and sympathetic interpretation of the needs of urban families at every stage in the cycle of human growth, and a more adventurous exploration of alternative solutions?” </a:t>
            </a:r>
            <a:r>
              <a:rPr lang="en-US" sz="1300" dirty="0" smtClean="0">
                <a:solidFill>
                  <a:srgbClr val="FFFFFF"/>
                </a:solidFill>
              </a:rPr>
              <a:t>*</a:t>
            </a:r>
            <a:endParaRPr lang="en-US" dirty="0"/>
          </a:p>
        </p:txBody>
      </p:sp>
      <p:sp>
        <p:nvSpPr>
          <p:cNvPr id="4" name="Footer Placeholder 3"/>
          <p:cNvSpPr>
            <a:spLocks noGrp="1"/>
          </p:cNvSpPr>
          <p:nvPr>
            <p:ph type="ftr" sz="quarter" idx="16"/>
          </p:nvPr>
        </p:nvSpPr>
        <p:spPr/>
        <p:txBody>
          <a:bodyPr/>
          <a:lstStyle/>
          <a:p>
            <a:r>
              <a:rPr lang="en-US" dirty="0" smtClean="0"/>
              <a:t>* Lewis Mumford  (1954)</a:t>
            </a:r>
            <a:endParaRPr lang="en-US" dirty="0"/>
          </a:p>
        </p:txBody>
      </p:sp>
    </p:spTree>
    <p:extLst>
      <p:ext uri="{BB962C8B-B14F-4D97-AF65-F5344CB8AC3E}">
        <p14:creationId xmlns:p14="http://schemas.microsoft.com/office/powerpoint/2010/main" val="378548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20</a:t>
            </a:fld>
            <a:endParaRPr lang="en-US" dirty="0"/>
          </a:p>
        </p:txBody>
      </p:sp>
      <p:sp>
        <p:nvSpPr>
          <p:cNvPr id="4" name="Footer Placeholder 3"/>
          <p:cNvSpPr>
            <a:spLocks noGrp="1"/>
          </p:cNvSpPr>
          <p:nvPr>
            <p:ph type="ftr" sz="quarter" idx="16"/>
          </p:nvPr>
        </p:nvSpPr>
        <p:spPr/>
        <p:txBody>
          <a:bodyPr/>
          <a:lstStyle/>
          <a:p>
            <a:r>
              <a:rPr lang="en-US" dirty="0" smtClean="0"/>
              <a:t>Redeemer Lutheran Church, Portland, OR</a:t>
            </a:r>
            <a:endParaRPr lang="en-US" dirty="0"/>
          </a:p>
        </p:txBody>
      </p:sp>
      <p:sp>
        <p:nvSpPr>
          <p:cNvPr id="5" name="Title 4"/>
          <p:cNvSpPr>
            <a:spLocks noGrp="1"/>
          </p:cNvSpPr>
          <p:nvPr>
            <p:ph type="title"/>
          </p:nvPr>
        </p:nvSpPr>
        <p:spPr>
          <a:xfrm>
            <a:off x="1069848" y="1554480"/>
            <a:ext cx="2073348" cy="1979466"/>
          </a:xfrm>
        </p:spPr>
        <p:txBody>
          <a:bodyPr>
            <a:normAutofit fontScale="90000"/>
          </a:bodyPr>
          <a:lstStyle/>
          <a:p>
            <a:r>
              <a:rPr lang="en-US" sz="2200" dirty="0" smtClean="0"/>
              <a:t>Tool Library</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Northeast Portland Tool Library, Oregon</a:t>
            </a:r>
            <a:endParaRPr lang="en-US" dirty="0"/>
          </a:p>
        </p:txBody>
      </p:sp>
      <p:pic>
        <p:nvPicPr>
          <p:cNvPr id="409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377531" y="1554480"/>
            <a:ext cx="2782424" cy="415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132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21</a:t>
            </a:fld>
            <a:endParaRPr lang="en-US" dirty="0"/>
          </a:p>
        </p:txBody>
      </p:sp>
      <p:sp>
        <p:nvSpPr>
          <p:cNvPr id="4" name="Footer Placeholder 3"/>
          <p:cNvSpPr>
            <a:spLocks noGrp="1"/>
          </p:cNvSpPr>
          <p:nvPr>
            <p:ph type="ftr" sz="quarter" idx="16"/>
          </p:nvPr>
        </p:nvSpPr>
        <p:spPr/>
        <p:txBody>
          <a:bodyPr/>
          <a:lstStyle/>
          <a:p>
            <a:r>
              <a:rPr lang="en-US" dirty="0" smtClean="0"/>
              <a:t>Carrboro Community Garden Coalition, Carrboro, NC</a:t>
            </a:r>
            <a:endParaRPr lang="en-US" dirty="0"/>
          </a:p>
        </p:txBody>
      </p:sp>
      <p:sp>
        <p:nvSpPr>
          <p:cNvPr id="5" name="Title 4"/>
          <p:cNvSpPr>
            <a:spLocks noGrp="1"/>
          </p:cNvSpPr>
          <p:nvPr>
            <p:ph type="title"/>
          </p:nvPr>
        </p:nvSpPr>
        <p:spPr>
          <a:xfrm>
            <a:off x="1069848" y="1554480"/>
            <a:ext cx="2073348" cy="1979466"/>
          </a:xfrm>
        </p:spPr>
        <p:txBody>
          <a:bodyPr>
            <a:normAutofit fontScale="90000"/>
          </a:bodyPr>
          <a:lstStyle/>
          <a:p>
            <a:r>
              <a:rPr lang="en-US" sz="2200" dirty="0" smtClean="0"/>
              <a:t>Community Garden</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Carrboro Community Garden</a:t>
            </a:r>
            <a:endParaRPr lang="en-US" dirty="0"/>
          </a:p>
        </p:txBody>
      </p:sp>
      <p:pic>
        <p:nvPicPr>
          <p:cNvPr id="512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7" y="1554480"/>
            <a:ext cx="5532120" cy="4149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321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22</a:t>
            </a:fld>
            <a:endParaRPr lang="en-US" dirty="0"/>
          </a:p>
        </p:txBody>
      </p:sp>
      <p:sp>
        <p:nvSpPr>
          <p:cNvPr id="4" name="Footer Placeholder 3"/>
          <p:cNvSpPr>
            <a:spLocks noGrp="1"/>
          </p:cNvSpPr>
          <p:nvPr>
            <p:ph type="ftr" sz="quarter" idx="16"/>
          </p:nvPr>
        </p:nvSpPr>
        <p:spPr/>
        <p:txBody>
          <a:bodyPr/>
          <a:lstStyle/>
          <a:p>
            <a:r>
              <a:rPr lang="en-US" dirty="0" smtClean="0"/>
              <a:t>Southern Foodways Alliance</a:t>
            </a:r>
            <a:endParaRPr lang="en-US" dirty="0"/>
          </a:p>
        </p:txBody>
      </p:sp>
      <p:sp>
        <p:nvSpPr>
          <p:cNvPr id="5" name="Title 4"/>
          <p:cNvSpPr>
            <a:spLocks noGrp="1"/>
          </p:cNvSpPr>
          <p:nvPr>
            <p:ph type="title"/>
          </p:nvPr>
        </p:nvSpPr>
        <p:spPr>
          <a:xfrm>
            <a:off x="1069848" y="1554480"/>
            <a:ext cx="2073348" cy="1979466"/>
          </a:xfrm>
        </p:spPr>
        <p:txBody>
          <a:bodyPr>
            <a:normAutofit fontScale="90000"/>
          </a:bodyPr>
          <a:lstStyle/>
          <a:p>
            <a:r>
              <a:rPr lang="en-US" sz="2200" dirty="0" smtClean="0"/>
              <a:t>Farmers</a:t>
            </a:r>
            <a:br>
              <a:rPr lang="en-US" sz="2200" dirty="0" smtClean="0"/>
            </a:br>
            <a:r>
              <a:rPr lang="en-US" sz="2200" dirty="0" smtClean="0"/>
              <a:t>Market</a:t>
            </a:r>
            <a:br>
              <a:rPr lang="en-US" sz="22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dirty="0" smtClean="0"/>
              <a:t>Carrboro Farmers</a:t>
            </a:r>
            <a:br>
              <a:rPr lang="en-US" dirty="0" smtClean="0"/>
            </a:br>
            <a:r>
              <a:rPr lang="en-US" dirty="0" smtClean="0"/>
              <a:t>Market</a:t>
            </a:r>
            <a:endParaRPr lang="en-US" sz="2000" dirty="0"/>
          </a:p>
        </p:txBody>
      </p:sp>
      <p:pic>
        <p:nvPicPr>
          <p:cNvPr id="614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7" y="1554480"/>
            <a:ext cx="5532120" cy="346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28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23</a:t>
            </a:fld>
            <a:endParaRPr lang="en-US" dirty="0"/>
          </a:p>
        </p:txBody>
      </p:sp>
      <p:sp>
        <p:nvSpPr>
          <p:cNvPr id="4" name="Footer Placeholder 3"/>
          <p:cNvSpPr>
            <a:spLocks noGrp="1"/>
          </p:cNvSpPr>
          <p:nvPr>
            <p:ph type="ftr" sz="quarter" idx="16"/>
          </p:nvPr>
        </p:nvSpPr>
        <p:spPr/>
        <p:txBody>
          <a:bodyPr/>
          <a:lstStyle/>
          <a:p>
            <a:r>
              <a:rPr lang="en-US" dirty="0" smtClean="0"/>
              <a:t>John Spencer, John Spencer Photography</a:t>
            </a:r>
            <a:endParaRPr lang="en-US" dirty="0"/>
          </a:p>
        </p:txBody>
      </p:sp>
      <p:sp>
        <p:nvSpPr>
          <p:cNvPr id="5" name="Title 4"/>
          <p:cNvSpPr>
            <a:spLocks noGrp="1"/>
          </p:cNvSpPr>
          <p:nvPr>
            <p:ph type="title"/>
          </p:nvPr>
        </p:nvSpPr>
        <p:spPr>
          <a:xfrm>
            <a:off x="1069848" y="1554480"/>
            <a:ext cx="2073348" cy="1979466"/>
          </a:xfrm>
        </p:spPr>
        <p:txBody>
          <a:bodyPr>
            <a:normAutofit fontScale="90000"/>
          </a:bodyPr>
          <a:lstStyle/>
          <a:p>
            <a:r>
              <a:rPr lang="en-US" sz="2200" dirty="0" smtClean="0"/>
              <a:t>Public Library</a:t>
            </a: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Town of Chapel Hill – Public Library</a:t>
            </a:r>
            <a:endParaRPr lang="en-US" sz="2000" dirty="0"/>
          </a:p>
        </p:txBody>
      </p:sp>
      <p:pic>
        <p:nvPicPr>
          <p:cNvPr id="717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291359" y="1554480"/>
            <a:ext cx="5852641" cy="415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0731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24</a:t>
            </a:fld>
            <a:endParaRPr lang="en-US" dirty="0"/>
          </a:p>
        </p:txBody>
      </p:sp>
      <p:sp>
        <p:nvSpPr>
          <p:cNvPr id="4" name="Footer Placeholder 3"/>
          <p:cNvSpPr>
            <a:spLocks noGrp="1"/>
          </p:cNvSpPr>
          <p:nvPr>
            <p:ph type="ftr" sz="quarter" idx="16"/>
          </p:nvPr>
        </p:nvSpPr>
        <p:spPr/>
        <p:txBody>
          <a:bodyPr/>
          <a:lstStyle/>
          <a:p>
            <a:r>
              <a:rPr lang="en-US" dirty="0" smtClean="0"/>
              <a:t>Orange County Department on Aging, NC</a:t>
            </a:r>
            <a:endParaRPr lang="en-US" dirty="0"/>
          </a:p>
        </p:txBody>
      </p:sp>
      <p:sp>
        <p:nvSpPr>
          <p:cNvPr id="5" name="Title 4"/>
          <p:cNvSpPr>
            <a:spLocks noGrp="1"/>
          </p:cNvSpPr>
          <p:nvPr>
            <p:ph type="title"/>
          </p:nvPr>
        </p:nvSpPr>
        <p:spPr>
          <a:xfrm>
            <a:off x="1069848" y="1554480"/>
            <a:ext cx="2206752" cy="1979466"/>
          </a:xfrm>
        </p:spPr>
        <p:txBody>
          <a:bodyPr>
            <a:normAutofit fontScale="90000"/>
          </a:bodyPr>
          <a:lstStyle/>
          <a:p>
            <a:r>
              <a:rPr lang="en-US" sz="2200" dirty="0" smtClean="0"/>
              <a:t>Local Government Senior Center</a:t>
            </a:r>
            <a:br>
              <a:rPr lang="en-US" sz="2200" dirty="0" smtClean="0"/>
            </a:br>
            <a:r>
              <a:rPr lang="en-US" dirty="0"/>
              <a:t/>
            </a:r>
            <a:br>
              <a:rPr lang="en-US" dirty="0"/>
            </a:br>
            <a:r>
              <a:rPr lang="en-US" dirty="0"/>
              <a:t/>
            </a:r>
            <a:br>
              <a:rPr lang="en-US" dirty="0"/>
            </a:br>
            <a:r>
              <a:rPr lang="en-US" dirty="0" smtClean="0"/>
              <a:t/>
            </a:r>
            <a:br>
              <a:rPr lang="en-US" dirty="0" smtClean="0"/>
            </a:br>
            <a:r>
              <a:rPr lang="en-US" dirty="0" smtClean="0"/>
              <a:t>Robert &amp; Pearl Seymour Center, Chapel Hill</a:t>
            </a:r>
            <a:endParaRPr lang="en-US" dirty="0"/>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369265" y="1554480"/>
            <a:ext cx="4326935" cy="287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306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25</a:t>
            </a:fld>
            <a:endParaRPr lang="en-US" dirty="0"/>
          </a:p>
        </p:txBody>
      </p:sp>
      <p:sp>
        <p:nvSpPr>
          <p:cNvPr id="4" name="Footer Placeholder 3"/>
          <p:cNvSpPr>
            <a:spLocks noGrp="1"/>
          </p:cNvSpPr>
          <p:nvPr>
            <p:ph type="ftr" sz="quarter" idx="16"/>
          </p:nvPr>
        </p:nvSpPr>
        <p:spPr/>
        <p:txBody>
          <a:bodyPr/>
          <a:lstStyle/>
          <a:p>
            <a:r>
              <a:rPr lang="en-US" dirty="0" smtClean="0"/>
              <a:t>City of Durham, NC</a:t>
            </a:r>
            <a:endParaRPr lang="en-US" dirty="0"/>
          </a:p>
        </p:txBody>
      </p:sp>
      <p:sp>
        <p:nvSpPr>
          <p:cNvPr id="5" name="Title 4"/>
          <p:cNvSpPr>
            <a:spLocks noGrp="1"/>
          </p:cNvSpPr>
          <p:nvPr>
            <p:ph type="title"/>
          </p:nvPr>
        </p:nvSpPr>
        <p:spPr>
          <a:xfrm>
            <a:off x="1069848" y="1554480"/>
            <a:ext cx="2073348" cy="1979466"/>
          </a:xfrm>
        </p:spPr>
        <p:txBody>
          <a:bodyPr>
            <a:normAutofit fontScale="90000"/>
          </a:bodyPr>
          <a:lstStyle/>
          <a:p>
            <a:r>
              <a:rPr lang="en-US" sz="2200" dirty="0" smtClean="0"/>
              <a:t>Pocket park</a:t>
            </a: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Trinity Park, Durham, NC</a:t>
            </a:r>
            <a:endParaRPr lang="en-US" sz="2000" dirty="0"/>
          </a:p>
        </p:txBody>
      </p:sp>
      <p:pic>
        <p:nvPicPr>
          <p:cNvPr id="921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230880" y="1554480"/>
            <a:ext cx="5532120" cy="368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72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26</a:t>
            </a:fld>
            <a:endParaRPr lang="en-US" dirty="0"/>
          </a:p>
        </p:txBody>
      </p:sp>
      <p:sp>
        <p:nvSpPr>
          <p:cNvPr id="4" name="Footer Placeholder 3"/>
          <p:cNvSpPr>
            <a:spLocks noGrp="1"/>
          </p:cNvSpPr>
          <p:nvPr>
            <p:ph type="ftr" sz="quarter" idx="16"/>
          </p:nvPr>
        </p:nvSpPr>
        <p:spPr/>
        <p:txBody>
          <a:bodyPr/>
          <a:lstStyle/>
          <a:p>
            <a:r>
              <a:rPr lang="en-US" dirty="0" smtClean="0"/>
              <a:t>North Carolina Botanical Garden</a:t>
            </a:r>
            <a:endParaRPr lang="en-US" dirty="0"/>
          </a:p>
        </p:txBody>
      </p:sp>
      <p:sp>
        <p:nvSpPr>
          <p:cNvPr id="5" name="Title 4"/>
          <p:cNvSpPr>
            <a:spLocks noGrp="1"/>
          </p:cNvSpPr>
          <p:nvPr>
            <p:ph type="title"/>
          </p:nvPr>
        </p:nvSpPr>
        <p:spPr>
          <a:xfrm>
            <a:off x="685800" y="1554480"/>
            <a:ext cx="2743200" cy="1979466"/>
          </a:xfrm>
        </p:spPr>
        <p:txBody>
          <a:bodyPr>
            <a:normAutofit fontScale="90000"/>
          </a:bodyPr>
          <a:lstStyle/>
          <a:p>
            <a:r>
              <a:rPr lang="en-US" sz="2200" dirty="0" smtClean="0"/>
              <a:t>Contemplative and restorative Public Spaces</a:t>
            </a:r>
            <a:br>
              <a:rPr lang="en-US" sz="2200"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1600" dirty="0" smtClean="0"/>
              <a:t>Coker Arboretum, UNC-Chapel Hill</a:t>
            </a:r>
            <a:endParaRPr lang="en-US" sz="1600" dirty="0"/>
          </a:p>
        </p:txBody>
      </p:sp>
      <p:pic>
        <p:nvPicPr>
          <p:cNvPr id="819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7" y="1554480"/>
            <a:ext cx="5532120" cy="322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70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27</a:t>
            </a:fld>
            <a:endParaRPr lang="en-US" dirty="0"/>
          </a:p>
        </p:txBody>
      </p:sp>
      <p:sp>
        <p:nvSpPr>
          <p:cNvPr id="4" name="Footer Placeholder 3"/>
          <p:cNvSpPr>
            <a:spLocks noGrp="1"/>
          </p:cNvSpPr>
          <p:nvPr>
            <p:ph type="ftr" sz="quarter" idx="16"/>
          </p:nvPr>
        </p:nvSpPr>
        <p:spPr/>
        <p:txBody>
          <a:bodyPr/>
          <a:lstStyle/>
          <a:p>
            <a:r>
              <a:rPr lang="en-US" dirty="0" smtClean="0"/>
              <a:t>Dan Burden</a:t>
            </a:r>
            <a:endParaRPr lang="en-US" dirty="0"/>
          </a:p>
        </p:txBody>
      </p:sp>
      <p:sp>
        <p:nvSpPr>
          <p:cNvPr id="5" name="Title 4"/>
          <p:cNvSpPr>
            <a:spLocks noGrp="1"/>
          </p:cNvSpPr>
          <p:nvPr>
            <p:ph type="title"/>
          </p:nvPr>
        </p:nvSpPr>
        <p:spPr>
          <a:xfrm>
            <a:off x="762000" y="1554480"/>
            <a:ext cx="2381196" cy="1979466"/>
          </a:xfrm>
        </p:spPr>
        <p:txBody>
          <a:bodyPr>
            <a:normAutofit fontScale="90000"/>
          </a:bodyPr>
          <a:lstStyle/>
          <a:p>
            <a:r>
              <a:rPr lang="en-US" sz="2200" dirty="0" smtClean="0"/>
              <a:t>Well-maintained Sidewalks Appropriate for Wheelchairs</a:t>
            </a:r>
            <a:r>
              <a:rPr lang="en-US" dirty="0" smtClean="0"/>
              <a:t/>
            </a:r>
            <a:br>
              <a:rPr lang="en-US" dirty="0" smtClean="0"/>
            </a:br>
            <a:endParaRPr lang="en-US" dirty="0"/>
          </a:p>
        </p:txBody>
      </p:sp>
      <p:pic>
        <p:nvPicPr>
          <p:cNvPr id="10243"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5532120" cy="415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6738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455987" y="1554480"/>
            <a:ext cx="5532120" cy="3688079"/>
          </a:xfrm>
        </p:spPr>
      </p:pic>
      <p:sp>
        <p:nvSpPr>
          <p:cNvPr id="3" name="Slide Number Placeholder 2"/>
          <p:cNvSpPr>
            <a:spLocks noGrp="1"/>
          </p:cNvSpPr>
          <p:nvPr>
            <p:ph type="sldNum" sz="quarter" idx="15"/>
          </p:nvPr>
        </p:nvSpPr>
        <p:spPr/>
        <p:txBody>
          <a:bodyPr/>
          <a:lstStyle/>
          <a:p>
            <a:fld id="{9C2F57D3-2544-4B86-AB08-F0FB486ED00D}" type="slidenum">
              <a:rPr lang="en-US" smtClean="0"/>
              <a:t>28</a:t>
            </a:fld>
            <a:endParaRPr lang="en-US" dirty="0"/>
          </a:p>
        </p:txBody>
      </p:sp>
      <p:sp>
        <p:nvSpPr>
          <p:cNvPr id="4" name="Footer Placeholder 3"/>
          <p:cNvSpPr>
            <a:spLocks noGrp="1"/>
          </p:cNvSpPr>
          <p:nvPr>
            <p:ph type="ftr" sz="quarter" idx="16"/>
          </p:nvPr>
        </p:nvSpPr>
        <p:spPr/>
        <p:txBody>
          <a:bodyPr/>
          <a:lstStyle/>
          <a:p>
            <a:r>
              <a:rPr lang="en-US" dirty="0" smtClean="0"/>
              <a:t>Dan Burden</a:t>
            </a:r>
            <a:endParaRPr lang="en-US" dirty="0"/>
          </a:p>
        </p:txBody>
      </p:sp>
      <p:sp>
        <p:nvSpPr>
          <p:cNvPr id="5" name="Title 4"/>
          <p:cNvSpPr>
            <a:spLocks noGrp="1"/>
          </p:cNvSpPr>
          <p:nvPr>
            <p:ph type="title"/>
          </p:nvPr>
        </p:nvSpPr>
        <p:spPr>
          <a:xfrm>
            <a:off x="1069848" y="1554480"/>
            <a:ext cx="2073348" cy="1979466"/>
          </a:xfrm>
        </p:spPr>
        <p:txBody>
          <a:bodyPr>
            <a:normAutofit fontScale="90000"/>
          </a:bodyPr>
          <a:lstStyle/>
          <a:p>
            <a:r>
              <a:rPr lang="en-US" sz="2200" dirty="0" smtClean="0"/>
              <a:t>Sidewalk Bench</a:t>
            </a:r>
            <a:br>
              <a:rPr lang="en-US" sz="2200"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Saugatuck, MI</a:t>
            </a:r>
            <a:endParaRPr lang="en-US" dirty="0"/>
          </a:p>
        </p:txBody>
      </p:sp>
    </p:spTree>
    <p:extLst>
      <p:ext uri="{BB962C8B-B14F-4D97-AF65-F5344CB8AC3E}">
        <p14:creationId xmlns:p14="http://schemas.microsoft.com/office/powerpoint/2010/main" val="3979790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29</a:t>
            </a:fld>
            <a:endParaRPr lang="en-US" dirty="0"/>
          </a:p>
        </p:txBody>
      </p:sp>
      <p:sp>
        <p:nvSpPr>
          <p:cNvPr id="4" name="Footer Placeholder 3"/>
          <p:cNvSpPr>
            <a:spLocks noGrp="1"/>
          </p:cNvSpPr>
          <p:nvPr>
            <p:ph type="ftr" sz="quarter" idx="16"/>
          </p:nvPr>
        </p:nvSpPr>
        <p:spPr/>
        <p:txBody>
          <a:bodyPr/>
          <a:lstStyle/>
          <a:p>
            <a:r>
              <a:rPr lang="en-US" dirty="0" smtClean="0"/>
              <a:t>Digital Trends</a:t>
            </a:r>
            <a:endParaRPr lang="en-US" dirty="0"/>
          </a:p>
        </p:txBody>
      </p:sp>
      <p:sp>
        <p:nvSpPr>
          <p:cNvPr id="5" name="Title 4"/>
          <p:cNvSpPr>
            <a:spLocks noGrp="1"/>
          </p:cNvSpPr>
          <p:nvPr>
            <p:ph type="title"/>
          </p:nvPr>
        </p:nvSpPr>
        <p:spPr>
          <a:xfrm>
            <a:off x="990600" y="1524000"/>
            <a:ext cx="2152596" cy="1979466"/>
          </a:xfrm>
        </p:spPr>
        <p:txBody>
          <a:bodyPr>
            <a:normAutofit fontScale="90000"/>
          </a:bodyPr>
          <a:lstStyle/>
          <a:p>
            <a:r>
              <a:rPr lang="en-US" sz="2200" dirty="0" smtClean="0"/>
              <a:t>Illuminated Sidewalk</a:t>
            </a:r>
            <a:br>
              <a:rPr lang="en-US" sz="2200"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StarPath (Pro-Teq Surfacing (UK) Ltd.</a:t>
            </a:r>
            <a:endParaRPr lang="en-US" dirty="0"/>
          </a:p>
        </p:txBody>
      </p:sp>
      <p:pic>
        <p:nvPicPr>
          <p:cNvPr id="11271" name="Picture 7"/>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7" y="1524000"/>
            <a:ext cx="5532120" cy="36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599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9848" y="1472184"/>
            <a:ext cx="6172200" cy="2130552"/>
          </a:xfrm>
        </p:spPr>
        <p:txBody>
          <a:bodyPr/>
          <a:lstStyle/>
          <a:p>
            <a:r>
              <a:rPr lang="en-US" dirty="0" smtClean="0"/>
              <a:t>Where should seniors Live?</a:t>
            </a:r>
            <a:endParaRPr lang="en-US" dirty="0"/>
          </a:p>
        </p:txBody>
      </p:sp>
      <p:sp>
        <p:nvSpPr>
          <p:cNvPr id="5" name="Text Placeholder 4"/>
          <p:cNvSpPr>
            <a:spLocks noGrp="1"/>
          </p:cNvSpPr>
          <p:nvPr>
            <p:ph type="body" idx="1"/>
          </p:nvPr>
        </p:nvSpPr>
        <p:spPr>
          <a:xfrm>
            <a:off x="1069848" y="3886200"/>
            <a:ext cx="6854952" cy="2209800"/>
          </a:xfrm>
        </p:spPr>
        <p:txBody>
          <a:bodyPr>
            <a:noAutofit/>
          </a:bodyPr>
          <a:lstStyle/>
          <a:p>
            <a:r>
              <a:rPr lang="en-US" sz="4800" dirty="0" smtClean="0"/>
              <a:t>That depends on the answer to this question…</a:t>
            </a:r>
            <a:endParaRPr lang="en-US" sz="4800" dirty="0"/>
          </a:p>
        </p:txBody>
      </p:sp>
      <p:sp>
        <p:nvSpPr>
          <p:cNvPr id="6" name="Slide Number Placeholder 5"/>
          <p:cNvSpPr>
            <a:spLocks noGrp="1"/>
          </p:cNvSpPr>
          <p:nvPr>
            <p:ph type="sldNum" sz="quarter" idx="11"/>
          </p:nvPr>
        </p:nvSpPr>
        <p:spPr/>
        <p:txBody>
          <a:bodyPr/>
          <a:lstStyle/>
          <a:p>
            <a:fld id="{9C2F57D3-2544-4B86-AB08-F0FB486ED00D}" type="slidenum">
              <a:rPr lang="en-US" smtClean="0"/>
              <a:t>3</a:t>
            </a:fld>
            <a:endParaRPr lang="en-US" dirty="0"/>
          </a:p>
        </p:txBody>
      </p:sp>
    </p:spTree>
    <p:extLst>
      <p:ext uri="{BB962C8B-B14F-4D97-AF65-F5344CB8AC3E}">
        <p14:creationId xmlns:p14="http://schemas.microsoft.com/office/powerpoint/2010/main" val="3620631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30</a:t>
            </a:fld>
            <a:endParaRPr lang="en-US" dirty="0"/>
          </a:p>
        </p:txBody>
      </p:sp>
      <p:sp>
        <p:nvSpPr>
          <p:cNvPr id="4" name="Footer Placeholder 3"/>
          <p:cNvSpPr>
            <a:spLocks noGrp="1"/>
          </p:cNvSpPr>
          <p:nvPr>
            <p:ph type="ftr" sz="quarter" idx="16"/>
          </p:nvPr>
        </p:nvSpPr>
        <p:spPr/>
        <p:txBody>
          <a:bodyPr/>
          <a:lstStyle/>
          <a:p>
            <a:r>
              <a:rPr lang="en-US" dirty="0" smtClean="0"/>
              <a:t>Intelligent Traffic Equipment Marketing, Ltd.</a:t>
            </a:r>
            <a:endParaRPr lang="en-US" dirty="0"/>
          </a:p>
        </p:txBody>
      </p:sp>
      <p:sp>
        <p:nvSpPr>
          <p:cNvPr id="5" name="Title 4"/>
          <p:cNvSpPr>
            <a:spLocks noGrp="1"/>
          </p:cNvSpPr>
          <p:nvPr>
            <p:ph type="title"/>
          </p:nvPr>
        </p:nvSpPr>
        <p:spPr/>
        <p:txBody>
          <a:bodyPr>
            <a:normAutofit fontScale="90000"/>
          </a:bodyPr>
          <a:lstStyle/>
          <a:p>
            <a:r>
              <a:rPr lang="en-US" sz="2200" dirty="0" smtClean="0"/>
              <a:t>Flashing Crosswalk Lights</a:t>
            </a:r>
            <a:br>
              <a:rPr lang="en-US" sz="2200"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Langford, BC</a:t>
            </a:r>
            <a:endParaRPr lang="en-US" sz="2000" dirty="0"/>
          </a:p>
        </p:txBody>
      </p:sp>
      <p:pic>
        <p:nvPicPr>
          <p:cNvPr id="1229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7" y="1676400"/>
            <a:ext cx="5532120" cy="3547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097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31</a:t>
            </a:fld>
            <a:endParaRPr lang="en-US" dirty="0"/>
          </a:p>
        </p:txBody>
      </p:sp>
      <p:sp>
        <p:nvSpPr>
          <p:cNvPr id="4" name="Footer Placeholder 3"/>
          <p:cNvSpPr>
            <a:spLocks noGrp="1"/>
          </p:cNvSpPr>
          <p:nvPr>
            <p:ph type="ftr" sz="quarter" idx="16"/>
          </p:nvPr>
        </p:nvSpPr>
        <p:spPr/>
        <p:txBody>
          <a:bodyPr/>
          <a:lstStyle/>
          <a:p>
            <a:r>
              <a:rPr lang="en-US" dirty="0" smtClean="0"/>
              <a:t>Metropolitan Transportation Commission, Oakland, CA</a:t>
            </a:r>
            <a:endParaRPr lang="en-US" dirty="0"/>
          </a:p>
        </p:txBody>
      </p:sp>
      <p:sp>
        <p:nvSpPr>
          <p:cNvPr id="5" name="Title 4"/>
          <p:cNvSpPr>
            <a:spLocks noGrp="1"/>
          </p:cNvSpPr>
          <p:nvPr>
            <p:ph type="title"/>
          </p:nvPr>
        </p:nvSpPr>
        <p:spPr>
          <a:xfrm>
            <a:off x="1069848" y="1524000"/>
            <a:ext cx="2073348" cy="1979466"/>
          </a:xfrm>
        </p:spPr>
        <p:txBody>
          <a:bodyPr>
            <a:normAutofit fontScale="90000"/>
          </a:bodyPr>
          <a:lstStyle/>
          <a:p>
            <a:r>
              <a:rPr lang="en-US" sz="2200" dirty="0" smtClean="0"/>
              <a:t>Pedestrian Countdown Signal timed to Seniors’ Walking Speed</a:t>
            </a:r>
            <a:br>
              <a:rPr lang="en-US" sz="22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dirty="0" smtClean="0"/>
              <a:t>0.8 m/s – not 1.2 m/s</a:t>
            </a:r>
            <a:br>
              <a:rPr lang="en-US" dirty="0" smtClean="0"/>
            </a:br>
            <a:r>
              <a:rPr lang="en-US" dirty="0"/>
              <a:t/>
            </a:r>
            <a:br>
              <a:rPr lang="en-US" dirty="0"/>
            </a:br>
            <a:endParaRPr lang="en-US" dirty="0"/>
          </a:p>
        </p:txBody>
      </p:sp>
      <p:pic>
        <p:nvPicPr>
          <p:cNvPr id="1331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29000" y="1524000"/>
            <a:ext cx="5532120" cy="4149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415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455987" y="1600200"/>
            <a:ext cx="5532120" cy="4151046"/>
          </a:xfrm>
        </p:spPr>
      </p:pic>
      <p:sp>
        <p:nvSpPr>
          <p:cNvPr id="3" name="Slide Number Placeholder 2"/>
          <p:cNvSpPr>
            <a:spLocks noGrp="1"/>
          </p:cNvSpPr>
          <p:nvPr>
            <p:ph type="sldNum" sz="quarter" idx="15"/>
          </p:nvPr>
        </p:nvSpPr>
        <p:spPr/>
        <p:txBody>
          <a:bodyPr/>
          <a:lstStyle/>
          <a:p>
            <a:fld id="{9C2F57D3-2544-4B86-AB08-F0FB486ED00D}" type="slidenum">
              <a:rPr lang="en-US" smtClean="0"/>
              <a:t>32</a:t>
            </a:fld>
            <a:endParaRPr lang="en-US" dirty="0"/>
          </a:p>
        </p:txBody>
      </p:sp>
      <p:sp>
        <p:nvSpPr>
          <p:cNvPr id="4" name="Footer Placeholder 3"/>
          <p:cNvSpPr>
            <a:spLocks noGrp="1"/>
          </p:cNvSpPr>
          <p:nvPr>
            <p:ph type="ftr" sz="quarter" idx="16"/>
          </p:nvPr>
        </p:nvSpPr>
        <p:spPr/>
        <p:txBody>
          <a:bodyPr/>
          <a:lstStyle/>
          <a:p>
            <a:r>
              <a:rPr lang="en-US" dirty="0" smtClean="0"/>
              <a:t>Dan Burden</a:t>
            </a:r>
            <a:endParaRPr lang="en-US" dirty="0"/>
          </a:p>
        </p:txBody>
      </p:sp>
      <p:sp>
        <p:nvSpPr>
          <p:cNvPr id="5" name="Title 4"/>
          <p:cNvSpPr>
            <a:spLocks noGrp="1"/>
          </p:cNvSpPr>
          <p:nvPr>
            <p:ph type="title"/>
          </p:nvPr>
        </p:nvSpPr>
        <p:spPr/>
        <p:txBody>
          <a:bodyPr>
            <a:normAutofit fontScale="90000"/>
          </a:bodyPr>
          <a:lstStyle/>
          <a:p>
            <a:r>
              <a:rPr lang="en-US" sz="2200" dirty="0" smtClean="0"/>
              <a:t>Bike lanes and paths Wide Enough for Adult tricycles</a:t>
            </a: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dirty="0" smtClean="0"/>
              <a:t>Seattle</a:t>
            </a:r>
            <a:r>
              <a:rPr lang="en-US" sz="2000" dirty="0" smtClean="0"/>
              <a:t/>
            </a:r>
            <a:br>
              <a:rPr lang="en-US" sz="2000" dirty="0" smtClean="0"/>
            </a:br>
            <a:r>
              <a:rPr lang="en-US" dirty="0"/>
              <a:t/>
            </a:r>
            <a:br>
              <a:rPr lang="en-US" dirty="0"/>
            </a:br>
            <a:endParaRPr lang="en-US" dirty="0"/>
          </a:p>
        </p:txBody>
      </p:sp>
    </p:spTree>
    <p:extLst>
      <p:ext uri="{BB962C8B-B14F-4D97-AF65-F5344CB8AC3E}">
        <p14:creationId xmlns:p14="http://schemas.microsoft.com/office/powerpoint/2010/main" val="3328525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33</a:t>
            </a:fld>
            <a:endParaRPr lang="en-US" dirty="0"/>
          </a:p>
        </p:txBody>
      </p:sp>
      <p:sp>
        <p:nvSpPr>
          <p:cNvPr id="4" name="Footer Placeholder 3"/>
          <p:cNvSpPr>
            <a:spLocks noGrp="1"/>
          </p:cNvSpPr>
          <p:nvPr>
            <p:ph type="ftr" sz="quarter" idx="16"/>
          </p:nvPr>
        </p:nvSpPr>
        <p:spPr/>
        <p:txBody>
          <a:bodyPr/>
          <a:lstStyle/>
          <a:p>
            <a:r>
              <a:rPr lang="en-US" dirty="0" smtClean="0"/>
              <a:t>Honda  Motor Co., Ltd.</a:t>
            </a:r>
            <a:endParaRPr lang="en-US" dirty="0"/>
          </a:p>
        </p:txBody>
      </p:sp>
      <p:sp>
        <p:nvSpPr>
          <p:cNvPr id="5" name="Title 4"/>
          <p:cNvSpPr>
            <a:spLocks noGrp="1"/>
          </p:cNvSpPr>
          <p:nvPr>
            <p:ph type="title"/>
          </p:nvPr>
        </p:nvSpPr>
        <p:spPr>
          <a:xfrm>
            <a:off x="533400" y="1554480"/>
            <a:ext cx="2609796" cy="1979466"/>
          </a:xfrm>
        </p:spPr>
        <p:txBody>
          <a:bodyPr>
            <a:noAutofit/>
          </a:bodyPr>
          <a:lstStyle/>
          <a:p>
            <a:r>
              <a:rPr lang="en-US" sz="2000" dirty="0" smtClean="0"/>
              <a:t>Slow Lanes for Neighborhood Electric Vehicles</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1600" dirty="0" smtClean="0"/>
              <a:t>Honda Micro Commuter Prototype</a:t>
            </a:r>
            <a:endParaRPr lang="en-US" sz="2000" dirty="0"/>
          </a:p>
        </p:txBody>
      </p:sp>
      <p:pic>
        <p:nvPicPr>
          <p:cNvPr id="1536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7" y="1554480"/>
            <a:ext cx="5532120" cy="367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417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34</a:t>
            </a:fld>
            <a:endParaRPr lang="en-US" dirty="0"/>
          </a:p>
        </p:txBody>
      </p:sp>
      <p:sp>
        <p:nvSpPr>
          <p:cNvPr id="5" name="Title 4"/>
          <p:cNvSpPr>
            <a:spLocks noGrp="1"/>
          </p:cNvSpPr>
          <p:nvPr>
            <p:ph type="title"/>
          </p:nvPr>
        </p:nvSpPr>
        <p:spPr>
          <a:xfrm>
            <a:off x="1069848" y="1554480"/>
            <a:ext cx="2073348" cy="1950720"/>
          </a:xfrm>
        </p:spPr>
        <p:txBody>
          <a:bodyPr>
            <a:normAutofit fontScale="90000"/>
          </a:bodyPr>
          <a:lstStyle/>
          <a:p>
            <a:r>
              <a:rPr lang="en-US" sz="2200" dirty="0"/>
              <a:t>Parking spaces for autos for short term </a:t>
            </a:r>
            <a:r>
              <a:rPr lang="en-US" sz="2200" dirty="0" smtClean="0"/>
              <a:t>hire</a:t>
            </a:r>
            <a:br>
              <a:rPr lang="en-US" sz="2200"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Zipcar on UNC-Chapel Hill campus</a:t>
            </a:r>
            <a:endParaRPr lang="en-US" dirty="0"/>
          </a:p>
        </p:txBody>
      </p:sp>
      <p:pic>
        <p:nvPicPr>
          <p:cNvPr id="102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55988" y="1621170"/>
            <a:ext cx="4224337" cy="373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052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35</a:t>
            </a:fld>
            <a:endParaRPr lang="en-US" dirty="0"/>
          </a:p>
        </p:txBody>
      </p:sp>
      <p:sp>
        <p:nvSpPr>
          <p:cNvPr id="4" name="Footer Placeholder 3"/>
          <p:cNvSpPr>
            <a:spLocks noGrp="1"/>
          </p:cNvSpPr>
          <p:nvPr>
            <p:ph type="ftr" sz="quarter" idx="16"/>
          </p:nvPr>
        </p:nvSpPr>
        <p:spPr>
          <a:xfrm>
            <a:off x="1069848" y="6356350"/>
            <a:ext cx="5559552" cy="365125"/>
          </a:xfrm>
        </p:spPr>
        <p:txBody>
          <a:bodyPr/>
          <a:lstStyle/>
          <a:p>
            <a:r>
              <a:rPr lang="en-US" dirty="0"/>
              <a:t>Clarence </a:t>
            </a:r>
            <a:r>
              <a:rPr lang="en-US" dirty="0" smtClean="0"/>
              <a:t>Perry , “The Neighborhood Unit: A Scheme of Arrangement for the Family Life Community, in </a:t>
            </a:r>
            <a:r>
              <a:rPr lang="en-US" i="1" dirty="0" smtClean="0"/>
              <a:t>Regional Plan of New York and Its Environs</a:t>
            </a:r>
            <a:r>
              <a:rPr lang="en-US" dirty="0" smtClean="0"/>
              <a:t>, vol. 7 (1929)</a:t>
            </a:r>
            <a:endParaRPr lang="en-US" dirty="0"/>
          </a:p>
        </p:txBody>
      </p:sp>
      <p:sp>
        <p:nvSpPr>
          <p:cNvPr id="5" name="Title 4"/>
          <p:cNvSpPr>
            <a:spLocks noGrp="1"/>
          </p:cNvSpPr>
          <p:nvPr>
            <p:ph type="title"/>
          </p:nvPr>
        </p:nvSpPr>
        <p:spPr>
          <a:xfrm>
            <a:off x="381000" y="1554480"/>
            <a:ext cx="2762196" cy="1979466"/>
          </a:xfrm>
        </p:spPr>
        <p:txBody>
          <a:bodyPr>
            <a:normAutofit fontScale="90000"/>
          </a:bodyPr>
          <a:lstStyle/>
          <a:p>
            <a:r>
              <a:rPr lang="en-US" sz="2200" dirty="0" smtClean="0"/>
              <a:t>(Nearly) Complete Neighborhoods</a:t>
            </a: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dirty="0" smtClean="0"/>
              <a:t>1927 vintage “neighborhood unit”</a:t>
            </a:r>
            <a:endParaRPr lang="en-US" sz="2200" dirty="0"/>
          </a:p>
        </p:txBody>
      </p:sp>
      <p:pic>
        <p:nvPicPr>
          <p:cNvPr id="205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97291" y="106680"/>
            <a:ext cx="5265709"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7262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9C2F57D3-2544-4B86-AB08-F0FB486ED00D}" type="slidenum">
              <a:rPr lang="en-US" smtClean="0"/>
              <a:t>36</a:t>
            </a:fld>
            <a:endParaRPr lang="en-US" dirty="0"/>
          </a:p>
        </p:txBody>
      </p:sp>
      <p:sp>
        <p:nvSpPr>
          <p:cNvPr id="4" name="Footer Placeholder 3"/>
          <p:cNvSpPr>
            <a:spLocks noGrp="1"/>
          </p:cNvSpPr>
          <p:nvPr>
            <p:ph type="ftr" sz="quarter" idx="16"/>
          </p:nvPr>
        </p:nvSpPr>
        <p:spPr>
          <a:xfrm>
            <a:off x="990600" y="6492875"/>
            <a:ext cx="5178552" cy="365125"/>
          </a:xfrm>
        </p:spPr>
        <p:txBody>
          <a:bodyPr/>
          <a:lstStyle/>
          <a:p>
            <a:r>
              <a:rPr lang="en-US" dirty="0" smtClean="0"/>
              <a:t>William Drummond, A City Area Developed on the “Neighborhood Unit” Plan </a:t>
            </a:r>
            <a:endParaRPr lang="en-US" dirty="0"/>
          </a:p>
        </p:txBody>
      </p:sp>
      <p:sp>
        <p:nvSpPr>
          <p:cNvPr id="5" name="Title 4"/>
          <p:cNvSpPr>
            <a:spLocks noGrp="1"/>
          </p:cNvSpPr>
          <p:nvPr>
            <p:ph type="title"/>
          </p:nvPr>
        </p:nvSpPr>
        <p:spPr>
          <a:xfrm>
            <a:off x="228600" y="1554480"/>
            <a:ext cx="2990796" cy="1979466"/>
          </a:xfrm>
        </p:spPr>
        <p:txBody>
          <a:bodyPr>
            <a:noAutofit/>
          </a:bodyPr>
          <a:lstStyle/>
          <a:p>
            <a:r>
              <a:rPr lang="en-US" sz="2000" dirty="0" smtClean="0"/>
              <a:t>Well </a:t>
            </a:r>
            <a:r>
              <a:rPr lang="en-US" sz="2000" dirty="0"/>
              <a:t>connected, nearly </a:t>
            </a:r>
            <a:r>
              <a:rPr lang="en-US" sz="2000" dirty="0" smtClean="0"/>
              <a:t>Complete,</a:t>
            </a:r>
            <a:br>
              <a:rPr lang="en-US" sz="2000" dirty="0" smtClean="0"/>
            </a:br>
            <a:r>
              <a:rPr lang="en-US" sz="2000" dirty="0" smtClean="0"/>
              <a:t>and </a:t>
            </a:r>
            <a:r>
              <a:rPr lang="en-US" sz="2000" dirty="0"/>
              <a:t>complementary </a:t>
            </a:r>
            <a:r>
              <a:rPr lang="en-US" sz="2000" dirty="0" smtClean="0"/>
              <a:t>neighborhoods</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1600" dirty="0" smtClean="0"/>
              <a:t>An historical (1913) Example of neighborhoods seamlessly connected to each Other and the Region</a:t>
            </a:r>
            <a:endParaRPr lang="en-US" sz="1400" dirty="0"/>
          </a:p>
        </p:txBody>
      </p:sp>
      <p:pic>
        <p:nvPicPr>
          <p:cNvPr id="4098" name="Picture 2"/>
          <p:cNvPicPr>
            <a:picLocks noGrp="1" noChangeAspect="1" noChangeArrowheads="1"/>
          </p:cNvPicPr>
          <p:nvPr>
            <p:ph sz="quarter" idx="13"/>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76600" y="60855"/>
            <a:ext cx="5812880" cy="632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75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56432" y="838200"/>
            <a:ext cx="4224528" cy="5084064"/>
          </a:xfrm>
        </p:spPr>
        <p:txBody>
          <a:bodyPr>
            <a:noAutofit/>
          </a:bodyPr>
          <a:lstStyle/>
          <a:p>
            <a:r>
              <a:rPr lang="en-US" dirty="0" smtClean="0"/>
              <a:t>Broad housing choice, including small – even tiny – houses </a:t>
            </a:r>
          </a:p>
          <a:p>
            <a:pPr>
              <a:spcBef>
                <a:spcPts val="1200"/>
              </a:spcBef>
            </a:pPr>
            <a:r>
              <a:rPr lang="en-US" dirty="0"/>
              <a:t>P</a:t>
            </a:r>
            <a:r>
              <a:rPr lang="en-US" dirty="0" smtClean="0"/>
              <a:t>hysical activity every day</a:t>
            </a:r>
          </a:p>
          <a:p>
            <a:pPr>
              <a:spcBef>
                <a:spcPts val="1200"/>
              </a:spcBef>
            </a:pPr>
            <a:r>
              <a:rPr lang="en-US" dirty="0" smtClean="0"/>
              <a:t>All ages</a:t>
            </a:r>
          </a:p>
          <a:p>
            <a:pPr>
              <a:spcBef>
                <a:spcPts val="1200"/>
              </a:spcBef>
            </a:pPr>
            <a:r>
              <a:rPr lang="en-US" dirty="0" smtClean="0"/>
              <a:t>Diverse incomes</a:t>
            </a:r>
          </a:p>
          <a:p>
            <a:pPr>
              <a:spcBef>
                <a:spcPts val="1200"/>
              </a:spcBef>
            </a:pPr>
            <a:r>
              <a:rPr lang="en-US" smtClean="0"/>
              <a:t>Slow, active </a:t>
            </a:r>
            <a:r>
              <a:rPr lang="en-US" dirty="0" smtClean="0"/>
              <a:t>mobility</a:t>
            </a:r>
          </a:p>
          <a:p>
            <a:pPr>
              <a:spcBef>
                <a:spcPts val="1200"/>
              </a:spcBef>
            </a:pPr>
            <a:r>
              <a:rPr lang="en-US" dirty="0" smtClean="0"/>
              <a:t>Nearly car free</a:t>
            </a:r>
          </a:p>
          <a:p>
            <a:pPr>
              <a:spcBef>
                <a:spcPts val="1200"/>
              </a:spcBef>
            </a:pPr>
            <a:r>
              <a:rPr lang="en-US" dirty="0" smtClean="0"/>
              <a:t>Sharing</a:t>
            </a:r>
          </a:p>
          <a:p>
            <a:pPr>
              <a:spcBef>
                <a:spcPts val="1200"/>
              </a:spcBef>
            </a:pPr>
            <a:r>
              <a:rPr lang="en-US" dirty="0" smtClean="0"/>
              <a:t>Social interaction</a:t>
            </a:r>
          </a:p>
          <a:p>
            <a:pPr>
              <a:spcBef>
                <a:spcPts val="1200"/>
              </a:spcBef>
            </a:pPr>
            <a:r>
              <a:rPr lang="en-US" dirty="0"/>
              <a:t>C</a:t>
            </a:r>
            <a:r>
              <a:rPr lang="en-US" dirty="0" smtClean="0"/>
              <a:t>ontemplation</a:t>
            </a:r>
          </a:p>
          <a:p>
            <a:pPr>
              <a:spcBef>
                <a:spcPts val="1200"/>
              </a:spcBef>
            </a:pPr>
            <a:r>
              <a:rPr lang="en-US" smtClean="0"/>
              <a:t>Nearly complete individual neighborhoods</a:t>
            </a:r>
          </a:p>
          <a:p>
            <a:pPr>
              <a:spcBef>
                <a:spcPts val="1200"/>
              </a:spcBef>
            </a:pPr>
            <a:r>
              <a:rPr lang="en-US" smtClean="0"/>
              <a:t>System of complementary neighborhoods</a:t>
            </a:r>
            <a:endParaRPr lang="en-US" dirty="0"/>
          </a:p>
        </p:txBody>
      </p:sp>
      <p:sp>
        <p:nvSpPr>
          <p:cNvPr id="3" name="Slide Number Placeholder 2"/>
          <p:cNvSpPr>
            <a:spLocks noGrp="1"/>
          </p:cNvSpPr>
          <p:nvPr>
            <p:ph type="sldNum" sz="quarter" idx="15"/>
          </p:nvPr>
        </p:nvSpPr>
        <p:spPr/>
        <p:txBody>
          <a:bodyPr/>
          <a:lstStyle/>
          <a:p>
            <a:fld id="{9C2F57D3-2544-4B86-AB08-F0FB486ED00D}" type="slidenum">
              <a:rPr lang="en-US" smtClean="0"/>
              <a:t>37</a:t>
            </a:fld>
            <a:endParaRPr lang="en-US" dirty="0"/>
          </a:p>
        </p:txBody>
      </p:sp>
      <p:sp>
        <p:nvSpPr>
          <p:cNvPr id="5" name="Title 4"/>
          <p:cNvSpPr>
            <a:spLocks noGrp="1"/>
          </p:cNvSpPr>
          <p:nvPr>
            <p:ph type="title"/>
          </p:nvPr>
        </p:nvSpPr>
        <p:spPr>
          <a:xfrm>
            <a:off x="990600" y="847344"/>
            <a:ext cx="2308044" cy="3931920"/>
          </a:xfrm>
        </p:spPr>
        <p:txBody>
          <a:bodyPr>
            <a:normAutofit/>
          </a:bodyPr>
          <a:lstStyle/>
          <a:p>
            <a:r>
              <a:rPr lang="en-US" sz="2000" dirty="0" smtClean="0"/>
              <a:t>Conclusion: </a:t>
            </a:r>
            <a:br>
              <a:rPr lang="en-US" sz="2000" dirty="0" smtClean="0"/>
            </a:br>
            <a:r>
              <a:rPr lang="en-US" sz="2000" dirty="0"/>
              <a:t/>
            </a:r>
            <a:br>
              <a:rPr lang="en-US" sz="2000" dirty="0"/>
            </a:br>
            <a:r>
              <a:rPr lang="en-US" sz="2000" b="1" dirty="0" smtClean="0"/>
              <a:t>Design for activity, conviviality, and the spirit</a:t>
            </a:r>
            <a:endParaRPr lang="en-US" sz="1300" b="1" dirty="0"/>
          </a:p>
        </p:txBody>
      </p:sp>
    </p:spTree>
    <p:extLst>
      <p:ext uri="{BB962C8B-B14F-4D97-AF65-F5344CB8AC3E}">
        <p14:creationId xmlns:p14="http://schemas.microsoft.com/office/powerpoint/2010/main" val="1340015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seniors Live?</a:t>
            </a:r>
            <a:endParaRPr lang="en-US" dirty="0"/>
          </a:p>
        </p:txBody>
      </p:sp>
      <p:sp>
        <p:nvSpPr>
          <p:cNvPr id="3" name="Text Placeholder 2"/>
          <p:cNvSpPr>
            <a:spLocks noGrp="1"/>
          </p:cNvSpPr>
          <p:nvPr>
            <p:ph type="body" idx="1"/>
          </p:nvPr>
        </p:nvSpPr>
        <p:spPr/>
        <p:txBody>
          <a:bodyPr>
            <a:noAutofit/>
          </a:bodyPr>
          <a:lstStyle/>
          <a:p>
            <a:r>
              <a:rPr lang="en-US" sz="4800" dirty="0" smtClean="0"/>
              <a:t>Seniors should age in community</a:t>
            </a:r>
            <a:endParaRPr lang="en-US" sz="4800" dirty="0"/>
          </a:p>
        </p:txBody>
      </p:sp>
      <p:sp>
        <p:nvSpPr>
          <p:cNvPr id="4" name="Slide Number Placeholder 3"/>
          <p:cNvSpPr>
            <a:spLocks noGrp="1"/>
          </p:cNvSpPr>
          <p:nvPr>
            <p:ph type="sldNum" sz="quarter" idx="11"/>
          </p:nvPr>
        </p:nvSpPr>
        <p:spPr/>
        <p:txBody>
          <a:bodyPr/>
          <a:lstStyle/>
          <a:p>
            <a:fld id="{9C2F57D3-2544-4B86-AB08-F0FB486ED00D}" type="slidenum">
              <a:rPr lang="en-US" smtClean="0"/>
              <a:t>4</a:t>
            </a:fld>
            <a:endParaRPr lang="en-US" dirty="0"/>
          </a:p>
        </p:txBody>
      </p:sp>
    </p:spTree>
    <p:extLst>
      <p:ext uri="{BB962C8B-B14F-4D97-AF65-F5344CB8AC3E}">
        <p14:creationId xmlns:p14="http://schemas.microsoft.com/office/powerpoint/2010/main" val="3399824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56432" y="1295400"/>
            <a:ext cx="4224528" cy="3886200"/>
          </a:xfrm>
        </p:spPr>
        <p:txBody>
          <a:bodyPr>
            <a:noAutofit/>
          </a:bodyPr>
          <a:lstStyle/>
          <a:p>
            <a:r>
              <a:rPr lang="en-US" sz="2400" dirty="0" smtClean="0"/>
              <a:t>Live </a:t>
            </a:r>
            <a:r>
              <a:rPr lang="en-US" sz="2400" dirty="0"/>
              <a:t>safely, comfortably and free of loneliness, boredom</a:t>
            </a:r>
            <a:r>
              <a:rPr lang="en-US" sz="2400"/>
              <a:t>, </a:t>
            </a:r>
            <a:r>
              <a:rPr lang="en-US" sz="2400" smtClean="0"/>
              <a:t>and helplessness</a:t>
            </a:r>
            <a:endParaRPr lang="en-US" sz="2400" dirty="0" smtClean="0"/>
          </a:p>
          <a:p>
            <a:pPr lvl="0">
              <a:spcBef>
                <a:spcPts val="1200"/>
              </a:spcBef>
            </a:pPr>
            <a:r>
              <a:rPr lang="en-US" sz="2400" dirty="0" smtClean="0"/>
              <a:t>Receive </a:t>
            </a:r>
            <a:r>
              <a:rPr lang="en-US" sz="2400" dirty="0"/>
              <a:t>compassionate care from family, friends, and professional staff providing support at the </a:t>
            </a:r>
            <a:r>
              <a:rPr lang="en-US" sz="2400" dirty="0" smtClean="0"/>
              <a:t>seniors’ homes </a:t>
            </a:r>
            <a:r>
              <a:rPr lang="en-US" sz="2400" dirty="0"/>
              <a:t>or in daycare facilities in </a:t>
            </a:r>
            <a:r>
              <a:rPr lang="en-US" sz="2400" dirty="0" smtClean="0"/>
              <a:t>their neighborhood</a:t>
            </a:r>
            <a:endParaRPr lang="en-US" sz="2400" dirty="0"/>
          </a:p>
          <a:p>
            <a:pPr lvl="0">
              <a:spcBef>
                <a:spcPts val="1200"/>
              </a:spcBef>
            </a:pPr>
            <a:r>
              <a:rPr lang="en-US" sz="2400" dirty="0" smtClean="0"/>
              <a:t>Care </a:t>
            </a:r>
            <a:r>
              <a:rPr lang="en-US" sz="2400" dirty="0"/>
              <a:t>for other </a:t>
            </a:r>
            <a:r>
              <a:rPr lang="en-US" sz="2400" dirty="0" smtClean="0"/>
              <a:t>seniors</a:t>
            </a:r>
            <a:endParaRPr lang="en-US" sz="2400" dirty="0"/>
          </a:p>
          <a:p>
            <a:pPr>
              <a:spcBef>
                <a:spcPts val="1200"/>
              </a:spcBef>
            </a:pPr>
            <a:r>
              <a:rPr lang="en-US" sz="2400" dirty="0" smtClean="0"/>
              <a:t>And…</a:t>
            </a:r>
            <a:endParaRPr lang="en-US" dirty="0"/>
          </a:p>
        </p:txBody>
      </p:sp>
      <p:sp>
        <p:nvSpPr>
          <p:cNvPr id="3" name="Title 2"/>
          <p:cNvSpPr>
            <a:spLocks noGrp="1"/>
          </p:cNvSpPr>
          <p:nvPr>
            <p:ph type="title"/>
          </p:nvPr>
        </p:nvSpPr>
        <p:spPr>
          <a:xfrm>
            <a:off x="1069848" y="1295400"/>
            <a:ext cx="2073348" cy="1979466"/>
          </a:xfrm>
        </p:spPr>
        <p:txBody>
          <a:bodyPr>
            <a:normAutofit/>
          </a:bodyPr>
          <a:lstStyle/>
          <a:p>
            <a:r>
              <a:rPr lang="en-US" sz="2000" dirty="0" smtClean="0"/>
              <a:t>Aging in community occurs when seniors…</a:t>
            </a:r>
            <a:endParaRPr lang="en-US" sz="2000" dirty="0"/>
          </a:p>
        </p:txBody>
      </p:sp>
      <p:sp>
        <p:nvSpPr>
          <p:cNvPr id="4" name="Slide Number Placeholder 3"/>
          <p:cNvSpPr>
            <a:spLocks noGrp="1"/>
          </p:cNvSpPr>
          <p:nvPr>
            <p:ph type="sldNum" sz="quarter" idx="15"/>
          </p:nvPr>
        </p:nvSpPr>
        <p:spPr/>
        <p:txBody>
          <a:bodyPr/>
          <a:lstStyle/>
          <a:p>
            <a:fld id="{9C2F57D3-2544-4B86-AB08-F0FB486ED00D}" type="slidenum">
              <a:rPr lang="en-US" smtClean="0"/>
              <a:t>5</a:t>
            </a:fld>
            <a:endParaRPr lang="en-US" dirty="0"/>
          </a:p>
        </p:txBody>
      </p:sp>
    </p:spTree>
    <p:extLst>
      <p:ext uri="{BB962C8B-B14F-4D97-AF65-F5344CB8AC3E}">
        <p14:creationId xmlns:p14="http://schemas.microsoft.com/office/powerpoint/2010/main" val="864672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56432" y="533400"/>
            <a:ext cx="4468368" cy="3886200"/>
          </a:xfrm>
        </p:spPr>
        <p:txBody>
          <a:bodyPr>
            <a:noAutofit/>
          </a:bodyPr>
          <a:lstStyle/>
          <a:p>
            <a:r>
              <a:rPr lang="en-US" sz="2400" dirty="0"/>
              <a:t>Reside in </a:t>
            </a:r>
            <a:r>
              <a:rPr lang="en-US" sz="2400" dirty="0" smtClean="0"/>
              <a:t>intergenerational neighborhoods that:</a:t>
            </a:r>
          </a:p>
          <a:p>
            <a:pPr lvl="1"/>
            <a:r>
              <a:rPr lang="en-US" sz="2400" dirty="0" smtClean="0"/>
              <a:t>facilitate </a:t>
            </a:r>
            <a:r>
              <a:rPr lang="en-US" sz="2400" dirty="0"/>
              <a:t>social </a:t>
            </a:r>
            <a:r>
              <a:rPr lang="en-US" sz="2400" dirty="0" smtClean="0"/>
              <a:t>connections</a:t>
            </a:r>
          </a:p>
          <a:p>
            <a:pPr lvl="1"/>
            <a:r>
              <a:rPr lang="en-US" sz="2400" dirty="0" smtClean="0"/>
              <a:t>provide </a:t>
            </a:r>
            <a:r>
              <a:rPr lang="en-US" sz="2400" dirty="0"/>
              <a:t>relief for </a:t>
            </a:r>
            <a:r>
              <a:rPr lang="en-US" sz="2400" dirty="0" smtClean="0"/>
              <a:t>caregivers</a:t>
            </a:r>
          </a:p>
          <a:p>
            <a:pPr lvl="1"/>
            <a:r>
              <a:rPr lang="en-US" sz="2400" dirty="0" smtClean="0"/>
              <a:t>provide seniors with opportunities to supplement their income</a:t>
            </a:r>
          </a:p>
          <a:p>
            <a:pPr lvl="1"/>
            <a:r>
              <a:rPr lang="en-US" sz="2400" dirty="0" smtClean="0"/>
              <a:t>provide affordable housing to home care aides</a:t>
            </a:r>
            <a:endParaRPr lang="en-US" sz="2400" dirty="0"/>
          </a:p>
          <a:p>
            <a:r>
              <a:rPr lang="en-US" sz="2400" dirty="0"/>
              <a:t>Have life stage appropriate access to their own neighborhood, nearby neighborhoods, and the encompassing region</a:t>
            </a:r>
            <a:endParaRPr lang="en-US" sz="2400" dirty="0" smtClean="0"/>
          </a:p>
        </p:txBody>
      </p:sp>
      <p:sp>
        <p:nvSpPr>
          <p:cNvPr id="3" name="Title 2"/>
          <p:cNvSpPr>
            <a:spLocks noGrp="1"/>
          </p:cNvSpPr>
          <p:nvPr>
            <p:ph type="title"/>
          </p:nvPr>
        </p:nvSpPr>
        <p:spPr>
          <a:xfrm>
            <a:off x="1069848" y="533400"/>
            <a:ext cx="2073348" cy="1979466"/>
          </a:xfrm>
        </p:spPr>
        <p:txBody>
          <a:bodyPr>
            <a:normAutofit/>
          </a:bodyPr>
          <a:lstStyle/>
          <a:p>
            <a:r>
              <a:rPr lang="en-US" sz="2000" dirty="0" smtClean="0"/>
              <a:t>Aging in community occurs when seniors…</a:t>
            </a:r>
            <a:endParaRPr lang="en-US" sz="2000" dirty="0"/>
          </a:p>
        </p:txBody>
      </p:sp>
      <p:sp>
        <p:nvSpPr>
          <p:cNvPr id="4" name="Slide Number Placeholder 3"/>
          <p:cNvSpPr>
            <a:spLocks noGrp="1"/>
          </p:cNvSpPr>
          <p:nvPr>
            <p:ph type="sldNum" sz="quarter" idx="15"/>
          </p:nvPr>
        </p:nvSpPr>
        <p:spPr/>
        <p:txBody>
          <a:bodyPr/>
          <a:lstStyle/>
          <a:p>
            <a:fld id="{9C2F57D3-2544-4B86-AB08-F0FB486ED00D}" type="slidenum">
              <a:rPr lang="en-US" smtClean="0"/>
              <a:t>6</a:t>
            </a:fld>
            <a:endParaRPr lang="en-US" dirty="0"/>
          </a:p>
        </p:txBody>
      </p:sp>
    </p:spTree>
    <p:extLst>
      <p:ext uri="{BB962C8B-B14F-4D97-AF65-F5344CB8AC3E}">
        <p14:creationId xmlns:p14="http://schemas.microsoft.com/office/powerpoint/2010/main" val="2110713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smtClean="0"/>
              <a:t>Buildings</a:t>
            </a:r>
          </a:p>
          <a:p>
            <a:r>
              <a:rPr lang="en-US" smtClean="0"/>
              <a:t>Paths</a:t>
            </a:r>
            <a:r>
              <a:rPr lang="en-US" dirty="0"/>
              <a:t>, sidewalks, and </a:t>
            </a:r>
            <a:r>
              <a:rPr lang="en-US" dirty="0" smtClean="0"/>
              <a:t>roads</a:t>
            </a:r>
          </a:p>
          <a:p>
            <a:r>
              <a:rPr lang="en-US" smtClean="0"/>
              <a:t>Plazas and town squares</a:t>
            </a:r>
          </a:p>
          <a:p>
            <a:r>
              <a:rPr lang="en-US" smtClean="0"/>
              <a:t>Greenways</a:t>
            </a:r>
            <a:r>
              <a:rPr lang="en-US" dirty="0"/>
              <a:t>, parks, and </a:t>
            </a:r>
            <a:r>
              <a:rPr lang="en-US" dirty="0" smtClean="0"/>
              <a:t>public gardens</a:t>
            </a:r>
          </a:p>
          <a:p>
            <a:r>
              <a:rPr lang="en-US" smtClean="0"/>
              <a:t>Contemplative public space</a:t>
            </a:r>
          </a:p>
          <a:p>
            <a:r>
              <a:rPr lang="en-US" smtClean="0"/>
              <a:t>Community food gardens</a:t>
            </a:r>
          </a:p>
          <a:p>
            <a:r>
              <a:rPr lang="en-US" smtClean="0"/>
              <a:t>Farmers</a:t>
            </a:r>
            <a:r>
              <a:rPr lang="en-US"/>
              <a:t>’ </a:t>
            </a:r>
            <a:r>
              <a:rPr lang="en-US" smtClean="0"/>
              <a:t>markets</a:t>
            </a:r>
          </a:p>
          <a:p>
            <a:r>
              <a:rPr lang="en-US" smtClean="0"/>
              <a:t>Mixing </a:t>
            </a:r>
            <a:r>
              <a:rPr lang="en-US" dirty="0" smtClean="0"/>
              <a:t>of </a:t>
            </a:r>
            <a:r>
              <a:rPr lang="en-US" dirty="0"/>
              <a:t>land uses in the same </a:t>
            </a:r>
            <a:r>
              <a:rPr lang="en-US" dirty="0" smtClean="0"/>
              <a:t>neighborhood</a:t>
            </a:r>
          </a:p>
          <a:p>
            <a:r>
              <a:rPr lang="en-US" dirty="0" smtClean="0"/>
              <a:t>Completeness </a:t>
            </a:r>
            <a:r>
              <a:rPr lang="en-US" smtClean="0"/>
              <a:t>of individual neighborhoods</a:t>
            </a:r>
            <a:endParaRPr lang="en-US" dirty="0" smtClean="0"/>
          </a:p>
          <a:p>
            <a:r>
              <a:rPr lang="en-US" smtClean="0"/>
              <a:t>Relationships among neighborhoods</a:t>
            </a:r>
            <a:endParaRPr lang="en-US" dirty="0" smtClean="0"/>
          </a:p>
        </p:txBody>
      </p:sp>
      <p:sp>
        <p:nvSpPr>
          <p:cNvPr id="3" name="Slide Number Placeholder 2"/>
          <p:cNvSpPr>
            <a:spLocks noGrp="1"/>
          </p:cNvSpPr>
          <p:nvPr>
            <p:ph type="sldNum" sz="quarter" idx="15"/>
          </p:nvPr>
        </p:nvSpPr>
        <p:spPr/>
        <p:txBody>
          <a:bodyPr/>
          <a:lstStyle/>
          <a:p>
            <a:fld id="{9C2F57D3-2544-4B86-AB08-F0FB486ED00D}" type="slidenum">
              <a:rPr lang="en-US" smtClean="0"/>
              <a:t>7</a:t>
            </a:fld>
            <a:endParaRPr lang="en-US" dirty="0"/>
          </a:p>
        </p:txBody>
      </p:sp>
      <p:sp>
        <p:nvSpPr>
          <p:cNvPr id="4" name="Title 3"/>
          <p:cNvSpPr>
            <a:spLocks noGrp="1"/>
          </p:cNvSpPr>
          <p:nvPr>
            <p:ph type="title"/>
          </p:nvPr>
        </p:nvSpPr>
        <p:spPr>
          <a:xfrm>
            <a:off x="914400" y="1554480"/>
            <a:ext cx="2362200" cy="1979466"/>
          </a:xfrm>
        </p:spPr>
        <p:txBody>
          <a:bodyPr>
            <a:noAutofit/>
          </a:bodyPr>
          <a:lstStyle/>
          <a:p>
            <a:r>
              <a:rPr lang="en-US" sz="2000" dirty="0" smtClean="0"/>
              <a:t>Aging in community can be supported (or defeated) by Built environment – </a:t>
            </a:r>
            <a:r>
              <a:rPr lang="en-US" sz="2000" u="sng" dirty="0" smtClean="0"/>
              <a:t>exterior public realm</a:t>
            </a:r>
            <a:endParaRPr lang="en-US" sz="2000" u="sng" dirty="0"/>
          </a:p>
        </p:txBody>
      </p:sp>
    </p:spTree>
    <p:extLst>
      <p:ext uri="{BB962C8B-B14F-4D97-AF65-F5344CB8AC3E}">
        <p14:creationId xmlns:p14="http://schemas.microsoft.com/office/powerpoint/2010/main" val="138855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9848" y="1472184"/>
            <a:ext cx="6626352" cy="2130552"/>
          </a:xfrm>
        </p:spPr>
        <p:txBody>
          <a:bodyPr/>
          <a:lstStyle/>
          <a:p>
            <a:r>
              <a:rPr lang="en-US" dirty="0" smtClean="0"/>
              <a:t>Selected Facts About America’s Older Adults</a:t>
            </a:r>
            <a:endParaRPr lang="en-US" dirty="0"/>
          </a:p>
        </p:txBody>
      </p:sp>
      <p:sp>
        <p:nvSpPr>
          <p:cNvPr id="7" name="Text Placeholder 6"/>
          <p:cNvSpPr>
            <a:spLocks noGrp="1"/>
          </p:cNvSpPr>
          <p:nvPr>
            <p:ph type="body" idx="1"/>
          </p:nvPr>
        </p:nvSpPr>
        <p:spPr/>
        <p:txBody>
          <a:bodyPr>
            <a:noAutofit/>
          </a:bodyPr>
          <a:lstStyle/>
          <a:p>
            <a:r>
              <a:rPr lang="en-US" sz="4800" dirty="0" smtClean="0"/>
              <a:t>Health and Financial Resources</a:t>
            </a:r>
            <a:endParaRPr lang="en-US" sz="4800" dirty="0"/>
          </a:p>
        </p:txBody>
      </p:sp>
      <p:sp>
        <p:nvSpPr>
          <p:cNvPr id="3" name="Slide Number Placeholder 2"/>
          <p:cNvSpPr>
            <a:spLocks noGrp="1"/>
          </p:cNvSpPr>
          <p:nvPr>
            <p:ph type="sldNum" sz="quarter" idx="11"/>
          </p:nvPr>
        </p:nvSpPr>
        <p:spPr/>
        <p:txBody>
          <a:bodyPr/>
          <a:lstStyle/>
          <a:p>
            <a:fld id="{9C2F57D3-2544-4B86-AB08-F0FB486ED00D}" type="slidenum">
              <a:rPr lang="en-US" smtClean="0"/>
              <a:pPr/>
              <a:t>8</a:t>
            </a:fld>
            <a:endParaRPr lang="en-US" dirty="0"/>
          </a:p>
        </p:txBody>
      </p:sp>
    </p:spTree>
    <p:extLst>
      <p:ext uri="{BB962C8B-B14F-4D97-AF65-F5344CB8AC3E}">
        <p14:creationId xmlns:p14="http://schemas.microsoft.com/office/powerpoint/2010/main" val="3263189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i="1" dirty="0" smtClean="0"/>
              <a:t>J</a:t>
            </a:r>
            <a:r>
              <a:rPr lang="en-US" dirty="0" smtClean="0"/>
              <a:t>oint Center for Housing Studies of Harvard University, </a:t>
            </a:r>
            <a:r>
              <a:rPr lang="en-US" i="1" dirty="0" smtClean="0"/>
              <a:t>Housing America’s Older Adults</a:t>
            </a:r>
            <a:endParaRPr lang="en-US" i="1" dirty="0"/>
          </a:p>
        </p:txBody>
      </p:sp>
      <p:sp>
        <p:nvSpPr>
          <p:cNvPr id="4" name="Slide Number Placeholder 3"/>
          <p:cNvSpPr>
            <a:spLocks noGrp="1"/>
          </p:cNvSpPr>
          <p:nvPr>
            <p:ph type="sldNum" sz="quarter" idx="12"/>
          </p:nvPr>
        </p:nvSpPr>
        <p:spPr/>
        <p:txBody>
          <a:bodyPr/>
          <a:lstStyle/>
          <a:p>
            <a:fld id="{9C2F57D3-2544-4B86-AB08-F0FB486ED00D}" type="slidenum">
              <a:rPr lang="en-US" smtClean="0"/>
              <a:t>9</a:t>
            </a:fld>
            <a:endParaRPr lang="en-US" dirty="0"/>
          </a:p>
        </p:txBody>
      </p:sp>
      <p:pic>
        <p:nvPicPr>
          <p:cNvPr id="205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129382" y="1468438"/>
            <a:ext cx="8885237" cy="392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101014"/>
      </p:ext>
    </p:extLst>
  </p:cSld>
  <p:clrMapOvr>
    <a:masterClrMapping/>
  </p:clrMapOvr>
</p:sld>
</file>

<file path=ppt/theme/theme1.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TC101859861[[fn=Tradeshow]]</Template>
  <TotalTime>6223</TotalTime>
  <Words>3868</Words>
  <Application>Microsoft Office PowerPoint</Application>
  <PresentationFormat>On-screen Show (4:3)</PresentationFormat>
  <Paragraphs>349</Paragraphs>
  <Slides>37</Slides>
  <Notes>32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Tradeshow</vt:lpstr>
      <vt:lpstr>elder star neighborhoods: An Evidence Based Approach (Version 1.0)</vt:lpstr>
      <vt:lpstr>Overview  “Has not the time come for a much more comprehensive canvass of the social functions of the neighborhood, for a more subtle and sympathetic interpretation of the needs of urban families at every stage in the cycle of human growth, and a more adventurous exploration of alternative solutions?” *</vt:lpstr>
      <vt:lpstr>Where should seniors Live?</vt:lpstr>
      <vt:lpstr>How should seniors Live?</vt:lpstr>
      <vt:lpstr>Aging in community occurs when seniors…</vt:lpstr>
      <vt:lpstr>Aging in community occurs when seniors…</vt:lpstr>
      <vt:lpstr>Aging in community can be supported (or defeated) by Built environment – exterior public realm</vt:lpstr>
      <vt:lpstr>Selected Facts About America’s Older Adults</vt:lpstr>
      <vt:lpstr>PowerPoint Presentation</vt:lpstr>
      <vt:lpstr>PowerPoint Presentation</vt:lpstr>
      <vt:lpstr>Most Households will not have the resources needed to maintain pre-retirement standard of living</vt:lpstr>
      <vt:lpstr>Necessary Components of Elder Star Neighborhoods</vt:lpstr>
      <vt:lpstr>Accessory Dwelling Units            left unit</vt:lpstr>
      <vt:lpstr>Tiny Houses              392 sq. ft.</vt:lpstr>
      <vt:lpstr>Senior Cohousing            Silver Sage Village, Boulder, CO</vt:lpstr>
      <vt:lpstr>Continuing Care Retirement Community      Carol Woods Retirement Community, Chapel Hill</vt:lpstr>
      <vt:lpstr>Small Eldercare Home    Charles House – Yorktown, Chapel Hill</vt:lpstr>
      <vt:lpstr>Small Daytime Adult Daycare Facility    Charles House – Hillcrest, Carrboro</vt:lpstr>
      <vt:lpstr>Affordable Housing for Home Care Aides and Other Workers      Eastwood, Chapel Hill</vt:lpstr>
      <vt:lpstr>Tool Library           Northeast Portland Tool Library, Oregon</vt:lpstr>
      <vt:lpstr>Community Garden            Carrboro Community Garden</vt:lpstr>
      <vt:lpstr>Farmers Market         Carrboro Farmers Market</vt:lpstr>
      <vt:lpstr>Public Library           Town of Chapel Hill – Public Library</vt:lpstr>
      <vt:lpstr>Local Government Senior Center    Robert &amp; Pearl Seymour Center, Chapel Hill</vt:lpstr>
      <vt:lpstr>Pocket park           Trinity Park, Durham, NC</vt:lpstr>
      <vt:lpstr>Contemplative and restorative Public Spaces       Coker Arboretum, UNC-Chapel Hill</vt:lpstr>
      <vt:lpstr>Well-maintained Sidewalks Appropriate for Wheelchairs </vt:lpstr>
      <vt:lpstr>Sidewalk Bench            Saugatuck, MI</vt:lpstr>
      <vt:lpstr>Illuminated Sidewalk          StarPath (Pro-Teq Surfacing (UK) Ltd.</vt:lpstr>
      <vt:lpstr>Flashing Crosswalk Lights           Langford, BC</vt:lpstr>
      <vt:lpstr>Pedestrian Countdown Signal timed to Seniors’ Walking Speed      0.8 m/s – not 1.2 m/s  </vt:lpstr>
      <vt:lpstr>Bike lanes and paths Wide Enough for Adult tricycles         Seattle  </vt:lpstr>
      <vt:lpstr>Slow Lanes for Neighborhood Electric Vehicles     Honda Micro Commuter Prototype</vt:lpstr>
      <vt:lpstr>Parking spaces for autos for short term hire       Zipcar on UNC-Chapel Hill campus</vt:lpstr>
      <vt:lpstr>(Nearly) Complete Neighborhoods          1927 vintage “neighborhood unit”</vt:lpstr>
      <vt:lpstr>Well connected, nearly Complete, and complementary neighborhoods    An historical (1913) Example of neighborhoods seamlessly connected to each Other and the Region</vt:lpstr>
      <vt:lpstr>Conclusion:   Design for activity, conviviality, and the spirit</vt:lpstr>
    </vt:vector>
  </TitlesOfParts>
  <Company>The University of North Carolina at Chapel Hill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elder star neighborhoods: Initial statement</dc:title>
  <dc:creator>Brian J. Morton</dc:creator>
  <cp:lastModifiedBy>Beverly Shuford</cp:lastModifiedBy>
  <cp:revision>129</cp:revision>
  <dcterms:created xsi:type="dcterms:W3CDTF">2014-10-09T13:11:14Z</dcterms:created>
  <dcterms:modified xsi:type="dcterms:W3CDTF">2015-08-14T19:05:06Z</dcterms:modified>
</cp:coreProperties>
</file>